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430" r:id="rId2"/>
    <p:sldId id="443" r:id="rId3"/>
    <p:sldId id="400" r:id="rId4"/>
    <p:sldId id="431" r:id="rId5"/>
    <p:sldId id="1624" r:id="rId6"/>
    <p:sldId id="351" r:id="rId7"/>
    <p:sldId id="1595" r:id="rId8"/>
    <p:sldId id="309" r:id="rId9"/>
    <p:sldId id="1587" r:id="rId10"/>
    <p:sldId id="373" r:id="rId11"/>
    <p:sldId id="352" r:id="rId12"/>
    <p:sldId id="855" r:id="rId13"/>
    <p:sldId id="384" r:id="rId14"/>
    <p:sldId id="850" r:id="rId15"/>
    <p:sldId id="353" r:id="rId16"/>
    <p:sldId id="408" r:id="rId17"/>
    <p:sldId id="508" r:id="rId18"/>
    <p:sldId id="361" r:id="rId19"/>
    <p:sldId id="885" r:id="rId20"/>
    <p:sldId id="1613" r:id="rId21"/>
    <p:sldId id="889" r:id="rId22"/>
    <p:sldId id="890" r:id="rId23"/>
    <p:sldId id="318" r:id="rId24"/>
    <p:sldId id="319" r:id="rId25"/>
    <p:sldId id="1614" r:id="rId26"/>
    <p:sldId id="1610" r:id="rId27"/>
    <p:sldId id="884" r:id="rId28"/>
    <p:sldId id="1621" r:id="rId29"/>
    <p:sldId id="1574" r:id="rId30"/>
    <p:sldId id="387" r:id="rId31"/>
    <p:sldId id="1611" r:id="rId32"/>
    <p:sldId id="1612" r:id="rId33"/>
    <p:sldId id="1622" r:id="rId34"/>
    <p:sldId id="375" r:id="rId35"/>
    <p:sldId id="377" r:id="rId36"/>
    <p:sldId id="886" r:id="rId37"/>
    <p:sldId id="357" r:id="rId38"/>
    <p:sldId id="1623" r:id="rId39"/>
    <p:sldId id="617" r:id="rId40"/>
    <p:sldId id="888" r:id="rId41"/>
    <p:sldId id="366" r:id="rId42"/>
    <p:sldId id="1616" r:id="rId43"/>
    <p:sldId id="1625" r:id="rId44"/>
    <p:sldId id="1626" r:id="rId45"/>
    <p:sldId id="1627" r:id="rId46"/>
    <p:sldId id="1628" r:id="rId47"/>
    <p:sldId id="1629" r:id="rId48"/>
    <p:sldId id="1630" r:id="rId49"/>
    <p:sldId id="883" r:id="rId50"/>
    <p:sldId id="345" r:id="rId51"/>
    <p:sldId id="623" r:id="rId52"/>
    <p:sldId id="839" r:id="rId53"/>
    <p:sldId id="622" r:id="rId54"/>
    <p:sldId id="448" r:id="rId55"/>
  </p:sldIdLst>
  <p:sldSz cx="12192000" cy="6858000"/>
  <p:notesSz cx="6858000" cy="9144000"/>
  <p:custDataLst>
    <p:tags r:id="rId58"/>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05302271-E364-3341-A4AC-EBCA90107A62}">
          <p14:sldIdLst>
            <p14:sldId id="430"/>
            <p14:sldId id="443"/>
            <p14:sldId id="400"/>
          </p14:sldIdLst>
        </p14:section>
        <p14:section name="Section 1: The simplest architecture" id="{D28E02F5-A63D-0C44-AFC1-CBF414BF8D98}">
          <p14:sldIdLst>
            <p14:sldId id="431"/>
            <p14:sldId id="1624"/>
            <p14:sldId id="351"/>
          </p14:sldIdLst>
        </p14:section>
        <p14:section name="Section 2: Using Amazon S3" id="{DB71EF7B-0C3A-C443-8BA7-AE157CDB85EC}">
          <p14:sldIdLst>
            <p14:sldId id="1595"/>
            <p14:sldId id="309"/>
            <p14:sldId id="1587"/>
            <p14:sldId id="373"/>
            <p14:sldId id="352"/>
            <p14:sldId id="855"/>
            <p14:sldId id="384"/>
            <p14:sldId id="850"/>
            <p14:sldId id="353"/>
            <p14:sldId id="408"/>
            <p14:sldId id="508"/>
            <p14:sldId id="361"/>
            <p14:sldId id="885"/>
            <p14:sldId id="1613"/>
            <p14:sldId id="889"/>
            <p14:sldId id="890"/>
            <p14:sldId id="318"/>
            <p14:sldId id="319"/>
            <p14:sldId id="1614"/>
            <p14:sldId id="1610"/>
          </p14:sldIdLst>
        </p14:section>
        <p14:section name="Section 3: Storing data in Amazon S3" id="{0775A7B3-ABFA-C34E-9762-C847FF542C28}">
          <p14:sldIdLst>
            <p14:sldId id="884"/>
            <p14:sldId id="1621"/>
            <p14:sldId id="1574"/>
            <p14:sldId id="387"/>
            <p14:sldId id="1611"/>
          </p14:sldIdLst>
        </p14:section>
        <p14:section name="Section 4: Moving data to and from Amazon S3" id="{20400998-0DBB-7247-B40D-C46471298918}">
          <p14:sldIdLst>
            <p14:sldId id="1612"/>
            <p14:sldId id="1622"/>
            <p14:sldId id="375"/>
            <p14:sldId id="377"/>
            <p14:sldId id="886"/>
            <p14:sldId id="357"/>
            <p14:sldId id="1623"/>
            <p14:sldId id="617"/>
          </p14:sldIdLst>
        </p14:section>
        <p14:section name="Section 5: Choosing regions for your architecture" id="{A62BC2DD-BB35-E940-9BDE-3BEDD299405B}">
          <p14:sldIdLst>
            <p14:sldId id="888"/>
            <p14:sldId id="366"/>
            <p14:sldId id="1616"/>
            <p14:sldId id="1625"/>
            <p14:sldId id="1626"/>
            <p14:sldId id="1627"/>
            <p14:sldId id="1628"/>
            <p14:sldId id="1629"/>
            <p14:sldId id="1630"/>
          </p14:sldIdLst>
        </p14:section>
        <p14:section name="Module wrap-up" id="{2329E29F-4288-E746-9CA5-4CE887CB30A1}">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4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B63"/>
    <a:srgbClr val="2D75E7"/>
    <a:srgbClr val="16966D"/>
    <a:srgbClr val="4E24A7"/>
    <a:srgbClr val="E817E4"/>
    <a:srgbClr val="FE5496"/>
    <a:srgbClr val="B3EB5B"/>
    <a:srgbClr val="FF9B29"/>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831" autoAdjust="0"/>
    <p:restoredTop sz="87917" autoAdjust="0"/>
  </p:normalViewPr>
  <p:slideViewPr>
    <p:cSldViewPr snapToGrid="0" snapToObjects="1" showGuides="1">
      <p:cViewPr varScale="1">
        <p:scale>
          <a:sx n="60" d="100"/>
          <a:sy n="60" d="100"/>
        </p:scale>
        <p:origin x="876" y="56"/>
      </p:cViewPr>
      <p:guideLst>
        <p:guide orient="horz" pos="2160"/>
        <p:guide pos="3840"/>
      </p:guideLst>
    </p:cSldViewPr>
  </p:slideViewPr>
  <p:outlineViewPr>
    <p:cViewPr>
      <p:scale>
        <a:sx n="33" d="100"/>
        <a:sy n="33" d="100"/>
      </p:scale>
      <p:origin x="0" y="-33456"/>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52" d="100"/>
          <a:sy n="52" d="100"/>
        </p:scale>
        <p:origin x="2680"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AmazonS3/latest/dev/cors.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AmazonS3/latest/dev/object-lifecycle-mgmt.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s3/pric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cli/latest/reference/s3/index.html#cli-aws-s3"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aws.amazon.com/blogs/aws/amazon-s3-block-public-access-another-layer-of-protection-for-your-accounts-and-buckets/" TargetMode="External"/><Relationship Id="rId3" Type="http://schemas.openxmlformats.org/officeDocument/2006/relationships/hyperlink" Target="https://docs.aws.amazon.com/AmazonS3/latest/dev/" TargetMode="External"/><Relationship Id="rId7" Type="http://schemas.openxmlformats.org/officeDocument/2006/relationships/hyperlink" Target="https://aws.amazon.com/s3/storage-classes/"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d0.awsstatic.com/whitepapers/Storage/AWS%20Storage%20Services%20Whitepaper-v9.pdf" TargetMode="External"/><Relationship Id="rId5" Type="http://schemas.openxmlformats.org/officeDocument/2006/relationships/hyperlink" Target="file:///\\Users\davemohr\Documents\ACA\ACAv2\dev\&#8226;%09https:\docs.aws.amazon.com\AmazonS3\latest\gsg\S3-gsg-CommonUseScenarios.html" TargetMode="External"/><Relationship Id="rId4" Type="http://schemas.openxmlformats.org/officeDocument/2006/relationships/hyperlink" Target="https://aws.amazon.com/s3/faqs/"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AmazonS3/latest/dev/optimizing-performance-design-pattern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Bem-vindo ao Módulo 3: Adicionar uma camada de armazenamento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Agora que você já conhece vários </a:t>
            </a:r>
            <a:r>
              <a:rPr lang="pt-BR" dirty="0">
                <a:latin typeface="Amazon Ember" panose="020B0603020204020204" pitchFamily="34" charset="0"/>
                <a:ea typeface="Amazon Ember" panose="020B0603020204020204" pitchFamily="34" charset="0"/>
                <a:cs typeface="Amazon Ember" panose="020B0603020204020204" pitchFamily="34" charset="0"/>
              </a:rPr>
              <a:t>recursos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como você pode usar esses recursos para atender às suas necessidades?</a:t>
            </a:r>
            <a:endParaRPr lang="en-US"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Nesta seção do módulo, você aprenderá sobre quatro casos de uso comuns que usam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como parte essencial de uma solução de arquitetura robusta.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9446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lvl="0" defTabSz="913395" rtl="0">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cenário de uso comum para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é usá-lo para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hospedagem de mídia</a:t>
            </a:r>
            <a:r>
              <a:rPr lang="pt-BR" dirty="0">
                <a:latin typeface="Amazon Ember" panose="020B0603020204020204" pitchFamily="34" charset="0"/>
                <a:ea typeface="Amazon Ember" panose="020B0603020204020204" pitchFamily="34" charset="0"/>
                <a:cs typeface="Amazon Ember" panose="020B0603020204020204" pitchFamily="34" charset="0"/>
              </a:rPr>
              <a:t>. Nesse caso,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é usado para armazenar e distribuir vídeos, fotos, arquivos de música e outras mídias. Esse conteúdo pode ser distribuído diretamente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porque cada objeto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tem uma URL HTTP exclusiva.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defTabSz="913395"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defTabSz="913395" rtl="0">
              <a:defRPr/>
            </a:pPr>
            <a:r>
              <a:rPr lang="pt-BR" b="0" dirty="0">
                <a:latin typeface="Amazon Ember" panose="020B0603020204020204" pitchFamily="34" charset="0"/>
                <a:ea typeface="Amazon Ember" panose="020B0603020204020204" pitchFamily="34" charset="0"/>
                <a:cs typeface="Amazon Ember" panose="020B0603020204020204" pitchFamily="34" charset="0"/>
              </a:rPr>
              <a:t>Como alternativa</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pode servir como um armazenamento de origem para uma rede de entrega de conteúdo (CDN), como o </a:t>
            </a:r>
            <a:r>
              <a:rPr lang="pt-BR" b="0" i="1" dirty="0" err="1">
                <a:latin typeface="Amazon Ember" panose="020B0603020204020204" pitchFamily="34" charset="0"/>
                <a:ea typeface="Amazon Ember" panose="020B0603020204020204" pitchFamily="34" charset="0"/>
                <a:cs typeface="Amazon Ember" panose="020B0603020204020204" pitchFamily="34" charset="0"/>
              </a:rPr>
              <a:t>Amazon</a:t>
            </a:r>
            <a:r>
              <a:rPr lang="pt-BR" b="0" i="1"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A elasticidade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torna-o adequado para hospedagem de conteúdo da Web que precisa de largura de banda para atender a picos extremos de demanda. Além disso, como você não precisa provisionar armazenamento para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ele funciona bem para sites em rápido crescimento que hospedam conteúdo gerado pelo usuário com uso intenso de dados, como sites de compartilhamento de vídeo e fotos.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16245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12110"/>
          </a:xfrm>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Por padrão, todos os </a:t>
            </a:r>
            <a:r>
              <a:rPr lang="pt-BR" sz="1100"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100" dirty="0">
                <a:latin typeface="Amazon Ember" panose="020B0603020204020204" pitchFamily="34" charset="0"/>
                <a:ea typeface="Amazon Ember" panose="020B0603020204020204" pitchFamily="34" charset="0"/>
                <a:cs typeface="Amazon Ember" panose="020B0603020204020204" pitchFamily="34" charset="0"/>
              </a:rPr>
              <a:t> do S3 são privados e </a:t>
            </a:r>
            <a:r>
              <a:rPr lang="pt-BR" sz="1100" i="1" dirty="0">
                <a:latin typeface="Amazon Ember" panose="020B0603020204020204" pitchFamily="34" charset="0"/>
                <a:ea typeface="Amazon Ember" panose="020B0603020204020204" pitchFamily="34" charset="0"/>
                <a:cs typeface="Amazon Ember" panose="020B0603020204020204" pitchFamily="34" charset="0"/>
              </a:rPr>
              <a:t>só</a:t>
            </a:r>
            <a:r>
              <a:rPr lang="pt-BR" sz="1100" dirty="0">
                <a:latin typeface="Amazon Ember" panose="020B0603020204020204" pitchFamily="34" charset="0"/>
                <a:ea typeface="Amazon Ember" panose="020B0603020204020204" pitchFamily="34" charset="0"/>
                <a:cs typeface="Amazon Ember" panose="020B0603020204020204" pitchFamily="34" charset="0"/>
              </a:rPr>
              <a:t> podem ser acessados por usuários que têm o acesso explicitamente concedido. É essencial gerenciar e controlar o acesso aos dados do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S3. A AWS oferece muitas ferramentas e opções para controlar o acesso aos </a:t>
            </a:r>
            <a:r>
              <a:rPr lang="pt-BR" sz="1100"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100" dirty="0">
                <a:latin typeface="Amazon Ember" panose="020B0603020204020204" pitchFamily="34" charset="0"/>
                <a:ea typeface="Amazon Ember" panose="020B0603020204020204" pitchFamily="34" charset="0"/>
                <a:cs typeface="Amazon Ember" panose="020B0603020204020204" pitchFamily="34" charset="0"/>
              </a:rPr>
              <a:t> ou objetos do S3, incluindo:</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Uso do </a:t>
            </a:r>
            <a:r>
              <a:rPr lang="pt-BR" sz="1100" i="1" dirty="0">
                <a:latin typeface="Amazon Ember" panose="020B0603020204020204" pitchFamily="34" charset="0"/>
                <a:ea typeface="Amazon Ember" panose="020B0603020204020204" pitchFamily="34" charset="0"/>
                <a:cs typeface="Amazon Ember" panose="020B0603020204020204" pitchFamily="34" charset="0"/>
              </a:rPr>
              <a:t>bloqueio de acesso público do </a:t>
            </a:r>
            <a:r>
              <a:rPr lang="pt-BR" sz="1100" i="1"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i="1" dirty="0">
                <a:latin typeface="Amazon Ember" panose="020B0603020204020204" pitchFamily="34" charset="0"/>
                <a:ea typeface="Amazon Ember" panose="020B0603020204020204" pitchFamily="34" charset="0"/>
                <a:cs typeface="Amazon Ember" panose="020B0603020204020204" pitchFamily="34" charset="0"/>
              </a:rPr>
              <a:t> S3.</a:t>
            </a:r>
            <a:r>
              <a:rPr lang="pt-BR" sz="1100" dirty="0">
                <a:latin typeface="Amazon Ember" panose="020B0603020204020204" pitchFamily="34" charset="0"/>
                <a:ea typeface="Amazon Ember" panose="020B0603020204020204" pitchFamily="34" charset="0"/>
                <a:cs typeface="Amazon Ember" panose="020B0603020204020204" pitchFamily="34" charset="0"/>
              </a:rPr>
              <a:t> Essas configurações substituem quaisquer outras políticas ou permissões de objeto. Habilite o </a:t>
            </a:r>
            <a:r>
              <a:rPr lang="pt-BR" sz="1100" i="1" dirty="0">
                <a:latin typeface="Amazon Ember" panose="020B0603020204020204" pitchFamily="34" charset="0"/>
                <a:ea typeface="Amazon Ember" panose="020B0603020204020204" pitchFamily="34" charset="0"/>
                <a:cs typeface="Amazon Ember" panose="020B0603020204020204" pitchFamily="34" charset="0"/>
              </a:rPr>
              <a:t>bloqueio de acesso público </a:t>
            </a:r>
            <a:r>
              <a:rPr lang="pt-BR" sz="1100" dirty="0">
                <a:latin typeface="Amazon Ember" panose="020B0603020204020204" pitchFamily="34" charset="0"/>
                <a:ea typeface="Amazon Ember" panose="020B0603020204020204" pitchFamily="34" charset="0"/>
                <a:cs typeface="Amazon Ember" panose="020B0603020204020204" pitchFamily="34" charset="0"/>
              </a:rPr>
              <a:t>para todos os </a:t>
            </a:r>
            <a:r>
              <a:rPr lang="pt-BR" sz="1100"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100" dirty="0">
                <a:latin typeface="Amazon Ember" panose="020B0603020204020204" pitchFamily="34" charset="0"/>
                <a:ea typeface="Amazon Ember" panose="020B0603020204020204" pitchFamily="34" charset="0"/>
                <a:cs typeface="Amazon Ember" panose="020B0603020204020204" pitchFamily="34" charset="0"/>
              </a:rPr>
              <a:t> aos quais você não deseja conceder acesso público. Esse recurso oferece um método simples para evitar a exposição não intencional de dados do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S3.</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Criação de </a:t>
            </a:r>
            <a:r>
              <a:rPr lang="pt-BR" sz="1100" i="1" dirty="0">
                <a:latin typeface="Amazon Ember" panose="020B0603020204020204" pitchFamily="34" charset="0"/>
                <a:ea typeface="Amazon Ember" panose="020B0603020204020204" pitchFamily="34" charset="0"/>
                <a:cs typeface="Amazon Ember" panose="020B0603020204020204" pitchFamily="34" charset="0"/>
              </a:rPr>
              <a:t>políticas do AWS </a:t>
            </a:r>
            <a:r>
              <a:rPr lang="pt-BR" sz="1100" i="1" dirty="0" err="1">
                <a:latin typeface="Amazon Ember" panose="020B0603020204020204" pitchFamily="34" charset="0"/>
                <a:ea typeface="Amazon Ember" panose="020B0603020204020204" pitchFamily="34" charset="0"/>
                <a:cs typeface="Amazon Ember" panose="020B0603020204020204" pitchFamily="34" charset="0"/>
              </a:rPr>
              <a:t>Identity</a:t>
            </a:r>
            <a:r>
              <a:rPr lang="pt-BR" sz="1100" i="1" dirty="0">
                <a:latin typeface="Amazon Ember" panose="020B0603020204020204" pitchFamily="34" charset="0"/>
                <a:ea typeface="Amazon Ember" panose="020B0603020204020204" pitchFamily="34" charset="0"/>
                <a:cs typeface="Amazon Ember" panose="020B0603020204020204" pitchFamily="34" charset="0"/>
              </a:rPr>
              <a:t> </a:t>
            </a:r>
            <a:r>
              <a:rPr lang="pt-BR" sz="1100" i="1" dirty="0" err="1">
                <a:latin typeface="Amazon Ember" panose="020B0603020204020204" pitchFamily="34" charset="0"/>
                <a:ea typeface="Amazon Ember" panose="020B0603020204020204" pitchFamily="34" charset="0"/>
                <a:cs typeface="Amazon Ember" panose="020B0603020204020204" pitchFamily="34" charset="0"/>
              </a:rPr>
              <a:t>and</a:t>
            </a:r>
            <a:r>
              <a:rPr lang="pt-BR" sz="1100" i="1" dirty="0">
                <a:latin typeface="Amazon Ember" panose="020B0603020204020204" pitchFamily="34" charset="0"/>
                <a:ea typeface="Amazon Ember" panose="020B0603020204020204" pitchFamily="34" charset="0"/>
                <a:cs typeface="Amazon Ember" panose="020B0603020204020204" pitchFamily="34" charset="0"/>
              </a:rPr>
              <a:t> Access Management (IAM) </a:t>
            </a:r>
            <a:r>
              <a:rPr lang="pt-BR" sz="1100" dirty="0">
                <a:latin typeface="Amazon Ember" panose="020B0603020204020204" pitchFamily="34" charset="0"/>
                <a:ea typeface="Amazon Ember" panose="020B0603020204020204" pitchFamily="34" charset="0"/>
                <a:cs typeface="Amazon Ember" panose="020B0603020204020204" pitchFamily="34" charset="0"/>
              </a:rPr>
              <a:t>que especificam os usuários ou funções que podem acessar </a:t>
            </a:r>
            <a:r>
              <a:rPr lang="pt-BR" sz="1100"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100" dirty="0">
                <a:latin typeface="Amazon Ember" panose="020B0603020204020204" pitchFamily="34" charset="0"/>
                <a:ea typeface="Amazon Ember" panose="020B0603020204020204" pitchFamily="34" charset="0"/>
                <a:cs typeface="Amazon Ember" panose="020B0603020204020204" pitchFamily="34" charset="0"/>
              </a:rPr>
              <a:t> e objetos específicos.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Criação de </a:t>
            </a:r>
            <a:r>
              <a:rPr lang="pt-BR" sz="1100" i="1" dirty="0">
                <a:latin typeface="Amazon Ember" panose="020B0603020204020204" pitchFamily="34" charset="0"/>
                <a:ea typeface="Amazon Ember" panose="020B0603020204020204" pitchFamily="34" charset="0"/>
                <a:cs typeface="Amazon Ember" panose="020B0603020204020204" pitchFamily="34" charset="0"/>
              </a:rPr>
              <a:t>políticas de </a:t>
            </a:r>
            <a:r>
              <a:rPr lang="pt-BR" sz="1100" i="1" dirty="0" err="1">
                <a:latin typeface="Amazon Ember" panose="020B0603020204020204" pitchFamily="34" charset="0"/>
                <a:ea typeface="Amazon Ember" panose="020B0603020204020204" pitchFamily="34" charset="0"/>
                <a:cs typeface="Amazon Ember" panose="020B0603020204020204" pitchFamily="34" charset="0"/>
              </a:rPr>
              <a:t>bucket</a:t>
            </a:r>
            <a:r>
              <a:rPr lang="pt-BR" sz="1100" dirty="0">
                <a:latin typeface="Amazon Ember" panose="020B0603020204020204" pitchFamily="34" charset="0"/>
                <a:ea typeface="Amazon Ember" panose="020B0603020204020204" pitchFamily="34" charset="0"/>
                <a:cs typeface="Amazon Ember" panose="020B0603020204020204" pitchFamily="34" charset="0"/>
              </a:rPr>
              <a:t> que definem o acesso a </a:t>
            </a:r>
            <a:r>
              <a:rPr lang="pt-BR" sz="1100"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100" dirty="0">
                <a:latin typeface="Amazon Ember" panose="020B0603020204020204" pitchFamily="34" charset="0"/>
                <a:ea typeface="Amazon Ember" panose="020B0603020204020204" pitchFamily="34" charset="0"/>
                <a:cs typeface="Amazon Ember" panose="020B0603020204020204" pitchFamily="34" charset="0"/>
              </a:rPr>
              <a:t> ou objetos específicos. Essa opção normalmente é usada quando o usuário ou o sistema não consegue autenticar com o IAM. As políticas de </a:t>
            </a:r>
            <a:r>
              <a:rPr lang="pt-BR" sz="1100" dirty="0" err="1">
                <a:latin typeface="Amazon Ember" panose="020B0603020204020204" pitchFamily="34" charset="0"/>
                <a:ea typeface="Amazon Ember" panose="020B0603020204020204" pitchFamily="34" charset="0"/>
                <a:cs typeface="Amazon Ember" panose="020B0603020204020204" pitchFamily="34" charset="0"/>
              </a:rPr>
              <a:t>bucket</a:t>
            </a:r>
            <a:r>
              <a:rPr lang="pt-BR" sz="1100" dirty="0">
                <a:latin typeface="Amazon Ember" panose="020B0603020204020204" pitchFamily="34" charset="0"/>
                <a:ea typeface="Amazon Ember" panose="020B0603020204020204" pitchFamily="34" charset="0"/>
                <a:cs typeface="Amazon Ember" panose="020B0603020204020204" pitchFamily="34" charset="0"/>
              </a:rPr>
              <a:t> podem ser configuradas para conceder acesso entre contas da AWS ou para conceder acesso público ou anônimo aos dados do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S3. Se as políticas de </a:t>
            </a:r>
            <a:r>
              <a:rPr lang="pt-BR" sz="1100" dirty="0" err="1">
                <a:latin typeface="Amazon Ember" panose="020B0603020204020204" pitchFamily="34" charset="0"/>
                <a:ea typeface="Amazon Ember" panose="020B0603020204020204" pitchFamily="34" charset="0"/>
                <a:cs typeface="Amazon Ember" panose="020B0603020204020204" pitchFamily="34" charset="0"/>
              </a:rPr>
              <a:t>bucket</a:t>
            </a:r>
            <a:r>
              <a:rPr lang="pt-BR" sz="1100" dirty="0">
                <a:latin typeface="Amazon Ember" panose="020B0603020204020204" pitchFamily="34" charset="0"/>
                <a:ea typeface="Amazon Ember" panose="020B0603020204020204" pitchFamily="34" charset="0"/>
                <a:cs typeface="Amazon Ember" panose="020B0603020204020204" pitchFamily="34" charset="0"/>
              </a:rPr>
              <a:t> forem usadas, elas deverão ser escritas cuidadosamente e testadas por completo. Você pode especificar uma instrução de negação em uma política de </a:t>
            </a:r>
            <a:r>
              <a:rPr lang="pt-BR" sz="1100" dirty="0" err="1">
                <a:latin typeface="Amazon Ember" panose="020B0603020204020204" pitchFamily="34" charset="0"/>
                <a:ea typeface="Amazon Ember" panose="020B0603020204020204" pitchFamily="34" charset="0"/>
                <a:cs typeface="Amazon Ember" panose="020B0603020204020204" pitchFamily="34" charset="0"/>
              </a:rPr>
              <a:t>bucket</a:t>
            </a:r>
            <a:r>
              <a:rPr lang="pt-BR" sz="1100" dirty="0">
                <a:latin typeface="Amazon Ember" panose="020B0603020204020204" pitchFamily="34" charset="0"/>
                <a:ea typeface="Amazon Ember" panose="020B0603020204020204" pitchFamily="34" charset="0"/>
                <a:cs typeface="Amazon Ember" panose="020B0603020204020204" pitchFamily="34" charset="0"/>
              </a:rPr>
              <a:t> para restringir o acesso. O acesso será restrito mesmo se os usuários tiverem permissões concedidas em uma política baseada em identidade associada aos usuários.</a:t>
            </a:r>
            <a:r>
              <a:rPr lang="en-US" sz="1100" dirty="0">
                <a:latin typeface="Amazon Ember" panose="020B0603020204020204" pitchFamily="34" charset="0"/>
                <a:ea typeface="Amazon Ember" panose="020B0603020204020204" pitchFamily="34" charset="0"/>
                <a:cs typeface="Amazon Ember" panose="020B0603020204020204" pitchFamily="34" charset="0"/>
              </a:rPr>
              <a:t/>
            </a:r>
            <a:br>
              <a:rPr lang="en-US" sz="1100"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Criação de pontos de acesso do </a:t>
            </a:r>
            <a:r>
              <a:rPr lang="pt-BR" sz="1100" i="1" dirty="0">
                <a:latin typeface="Amazon Ember" panose="020B0603020204020204" pitchFamily="34" charset="0"/>
                <a:ea typeface="Amazon Ember" panose="020B0603020204020204" pitchFamily="34" charset="0"/>
                <a:cs typeface="Amazon Ember" panose="020B0603020204020204" pitchFamily="34" charset="0"/>
              </a:rPr>
              <a:t>S</a:t>
            </a:r>
            <a:r>
              <a:rPr lang="pt-BR" i="1" dirty="0">
                <a:latin typeface="Amazon Ember" panose="020B0603020204020204" pitchFamily="34" charset="0"/>
                <a:ea typeface="Amazon Ember" panose="020B0603020204020204" pitchFamily="34" charset="0"/>
                <a:cs typeface="Amazon Ember" panose="020B0603020204020204" pitchFamily="34" charset="0"/>
              </a:rPr>
              <a:t>3</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Os pontos de acesso são nomes de host exclusivos que impõem permissões e controles de rede distintos para solicitações feitas através dele. Os clientes com conjuntos de dados compartilhados podem dimensionar o acesso para várias aplicações criando pontos de acesso individualizados com nomes e permissões personalizados para cada aplicação.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Definição de </a:t>
            </a:r>
            <a:r>
              <a:rPr lang="pt-BR" sz="1100" i="1" dirty="0">
                <a:latin typeface="Amazon Ember" panose="020B0603020204020204" pitchFamily="34" charset="0"/>
                <a:ea typeface="Amazon Ember" panose="020B0603020204020204" pitchFamily="34" charset="0"/>
                <a:cs typeface="Amazon Ember" panose="020B0603020204020204" pitchFamily="34" charset="0"/>
              </a:rPr>
              <a:t>listas de controle de acesso (</a:t>
            </a:r>
            <a:r>
              <a:rPr lang="pt-BR" sz="1100" i="1" dirty="0" err="1">
                <a:latin typeface="Amazon Ember" panose="020B0603020204020204" pitchFamily="34" charset="0"/>
                <a:ea typeface="Amazon Ember" panose="020B0603020204020204" pitchFamily="34" charset="0"/>
                <a:cs typeface="Amazon Ember" panose="020B0603020204020204" pitchFamily="34" charset="0"/>
              </a:rPr>
              <a:t>ACLs</a:t>
            </a:r>
            <a:r>
              <a:rPr lang="pt-BR" sz="1100" i="1"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nos </a:t>
            </a:r>
            <a:r>
              <a:rPr lang="pt-BR" sz="1100"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100" dirty="0">
                <a:latin typeface="Amazon Ember" panose="020B0603020204020204" pitchFamily="34" charset="0"/>
                <a:ea typeface="Amazon Ember" panose="020B0603020204020204" pitchFamily="34" charset="0"/>
                <a:cs typeface="Amazon Ember" panose="020B0603020204020204" pitchFamily="34" charset="0"/>
              </a:rPr>
              <a:t> e objetos. As </a:t>
            </a:r>
            <a:r>
              <a:rPr lang="pt-BR" sz="1100" dirty="0" err="1">
                <a:latin typeface="Amazon Ember" panose="020B0603020204020204" pitchFamily="34" charset="0"/>
                <a:ea typeface="Amazon Ember" panose="020B0603020204020204" pitchFamily="34" charset="0"/>
                <a:cs typeface="Amazon Ember" panose="020B0603020204020204" pitchFamily="34" charset="0"/>
              </a:rPr>
              <a:t>ACLs</a:t>
            </a:r>
            <a:r>
              <a:rPr lang="pt-BR" sz="1100" dirty="0">
                <a:latin typeface="Amazon Ember" panose="020B0603020204020204" pitchFamily="34" charset="0"/>
                <a:ea typeface="Amazon Ember" panose="020B0603020204020204" pitchFamily="34" charset="0"/>
                <a:cs typeface="Amazon Ember" panose="020B0603020204020204" pitchFamily="34" charset="0"/>
              </a:rPr>
              <a:t> são menos usadas (elas são anteriores ao IAM). Se você usar </a:t>
            </a:r>
            <a:r>
              <a:rPr lang="pt-BR" sz="1100" dirty="0" err="1">
                <a:latin typeface="Amazon Ember" panose="020B0603020204020204" pitchFamily="34" charset="0"/>
                <a:ea typeface="Amazon Ember" panose="020B0603020204020204" pitchFamily="34" charset="0"/>
                <a:cs typeface="Amazon Ember" panose="020B0603020204020204" pitchFamily="34" charset="0"/>
              </a:rPr>
              <a:t>ACLs</a:t>
            </a:r>
            <a:r>
              <a:rPr lang="pt-BR" sz="1100" dirty="0">
                <a:latin typeface="Amazon Ember" panose="020B0603020204020204" pitchFamily="34" charset="0"/>
                <a:ea typeface="Amazon Ember" panose="020B0603020204020204" pitchFamily="34" charset="0"/>
                <a:cs typeface="Amazon Ember" panose="020B0603020204020204" pitchFamily="34" charset="0"/>
              </a:rPr>
              <a:t>, não defina acesso que seja muito aberto ou permissivo.</a:t>
            </a:r>
            <a:r>
              <a:rPr lang="en-US" sz="1100" dirty="0">
                <a:latin typeface="Amazon Ember" panose="020B0603020204020204" pitchFamily="34" charset="0"/>
                <a:ea typeface="Amazon Ember" panose="020B0603020204020204" pitchFamily="34" charset="0"/>
                <a:cs typeface="Amazon Ember" panose="020B0603020204020204" pitchFamily="34" charset="0"/>
              </a:rPr>
              <a:t/>
            </a:r>
            <a:br>
              <a:rPr lang="en-US" sz="1100" dirty="0">
                <a:latin typeface="Amazon Ember" panose="020B0603020204020204" pitchFamily="34" charset="0"/>
                <a:ea typeface="Amazon Ember" panose="020B0603020204020204" pitchFamily="34" charset="0"/>
                <a:cs typeface="Amazon Ember" panose="020B0603020204020204" pitchFamily="34" charset="0"/>
              </a:rPr>
            </a:b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i="1" dirty="0">
                <a:latin typeface="Amazon Ember" panose="020B0603020204020204" pitchFamily="34" charset="0"/>
                <a:ea typeface="Amazon Ember" panose="020B0603020204020204" pitchFamily="34" charset="0"/>
                <a:cs typeface="Amazon Ember" panose="020B0603020204020204" pitchFamily="34" charset="0"/>
              </a:rPr>
              <a:t>O AWS </a:t>
            </a:r>
            <a:r>
              <a:rPr lang="pt-BR" sz="1100" i="1" dirty="0" err="1">
                <a:latin typeface="Amazon Ember" panose="020B0603020204020204" pitchFamily="34" charset="0"/>
                <a:ea typeface="Amazon Ember" panose="020B0603020204020204" pitchFamily="34" charset="0"/>
                <a:cs typeface="Amazon Ember" panose="020B0603020204020204" pitchFamily="34" charset="0"/>
              </a:rPr>
              <a:t>Trusted</a:t>
            </a:r>
            <a:r>
              <a:rPr lang="pt-BR" sz="1100" i="1" dirty="0">
                <a:latin typeface="Amazon Ember" panose="020B0603020204020204" pitchFamily="34" charset="0"/>
                <a:ea typeface="Amazon Ember" panose="020B0603020204020204" pitchFamily="34" charset="0"/>
                <a:cs typeface="Amazon Ember" panose="020B0603020204020204" pitchFamily="34" charset="0"/>
              </a:rPr>
              <a:t> </a:t>
            </a:r>
            <a:r>
              <a:rPr lang="pt-BR" sz="1100" i="1" dirty="0" err="1">
                <a:latin typeface="Amazon Ember" panose="020B0603020204020204" pitchFamily="34" charset="0"/>
                <a:ea typeface="Amazon Ember" panose="020B0603020204020204" pitchFamily="34" charset="0"/>
                <a:cs typeface="Amazon Ember" panose="020B0603020204020204" pitchFamily="34" charset="0"/>
              </a:rPr>
              <a:t>Advisor</a:t>
            </a:r>
            <a:r>
              <a:rPr lang="pt-BR" sz="1100" i="1"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fornece um recurso de verificação de permissões para </a:t>
            </a:r>
            <a:r>
              <a:rPr lang="pt-BR" sz="1100"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100" dirty="0">
                <a:latin typeface="Amazon Ember" panose="020B0603020204020204" pitchFamily="34" charset="0"/>
                <a:ea typeface="Amazon Ember" panose="020B0603020204020204" pitchFamily="34" charset="0"/>
                <a:cs typeface="Amazon Ember" panose="020B0603020204020204" pitchFamily="34" charset="0"/>
              </a:rPr>
              <a:t>. Ele é uma ferramenta útil para descobrir se algum dos </a:t>
            </a:r>
            <a:r>
              <a:rPr lang="pt-BR" sz="1100"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100" dirty="0">
                <a:latin typeface="Amazon Ember" panose="020B0603020204020204" pitchFamily="34" charset="0"/>
                <a:ea typeface="Amazon Ember" panose="020B0603020204020204" pitchFamily="34" charset="0"/>
                <a:cs typeface="Amazon Ember" panose="020B0603020204020204" pitchFamily="34" charset="0"/>
              </a:rPr>
              <a:t> da sua conta tem permissões que concedem acesso global.</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2195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5147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Aqui estão três abordagens gerais diferentes para configurar o acesso a objetos em um bucket do S3.</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1" dirty="0">
                <a:latin typeface="Amazon Ember" panose="020B0603020204020204" pitchFamily="34" charset="0"/>
                <a:ea typeface="Amazon Ember" panose="020B0603020204020204" pitchFamily="34" charset="0"/>
                <a:cs typeface="Amazon Ember" panose="020B0603020204020204" pitchFamily="34" charset="0"/>
              </a:rPr>
              <a:t>O</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cenário</a:t>
            </a:r>
            <a:r>
              <a:rPr lang="pt-BR" b="0" i="1" dirty="0">
                <a:latin typeface="Amazon Ember" panose="020B0603020204020204" pitchFamily="34" charset="0"/>
                <a:ea typeface="Amazon Ember" panose="020B0603020204020204" pitchFamily="34" charset="0"/>
                <a:cs typeface="Amazon Ember" panose="020B0603020204020204" pitchFamily="34" charset="0"/>
              </a:rPr>
              <a:t>à esquerda </a:t>
            </a:r>
            <a:r>
              <a:rPr lang="pt-BR" dirty="0">
                <a:latin typeface="Amazon Ember" panose="020B0603020204020204" pitchFamily="34" charset="0"/>
                <a:ea typeface="Amazon Ember" panose="020B0603020204020204" pitchFamily="34" charset="0"/>
                <a:cs typeface="Amazon Ember" panose="020B0603020204020204" pitchFamily="34" charset="0"/>
              </a:rPr>
              <a:t>mostra as configurações de segurança padrão para o Amazon S3. Por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padrão, todos os buckets do Amazon S3 e os objetos armazenados neles </a:t>
            </a:r>
            <a:r>
              <a:rPr lang="pt-BR" dirty="0">
                <a:latin typeface="Amazon Ember" panose="020B0603020204020204" pitchFamily="34" charset="0"/>
                <a:ea typeface="Amazon Ember" panose="020B0603020204020204" pitchFamily="34" charset="0"/>
                <a:cs typeface="Amazon Ember" panose="020B0603020204020204" pitchFamily="34" charset="0"/>
              </a:rPr>
              <a:t>são privados (</a:t>
            </a:r>
            <a:r>
              <a:rPr lang="pt-BR" b="0" i="1" dirty="0">
                <a:latin typeface="Amazon Ember" panose="020B0603020204020204" pitchFamily="34" charset="0"/>
                <a:ea typeface="Amazon Ember" panose="020B0603020204020204" pitchFamily="34" charset="0"/>
                <a:cs typeface="Amazon Ember" panose="020B0603020204020204" pitchFamily="34" charset="0"/>
              </a:rPr>
              <a:t>protegidos</a:t>
            </a:r>
            <a:r>
              <a:rPr lang="pt-BR" b="0" dirty="0">
                <a:latin typeface="Amazon Ember" panose="020B0603020204020204" pitchFamily="34" charset="0"/>
                <a:ea typeface="Amazon Ember" panose="020B0603020204020204" pitchFamily="34" charset="0"/>
                <a:cs typeface="Amazon Ember" panose="020B0603020204020204" pitchFamily="34" charset="0"/>
              </a:rPr>
              <a:t>)</a:t>
            </a:r>
            <a:r>
              <a:rPr lang="pt-BR" dirty="0">
                <a:latin typeface="Amazon Ember" panose="020B0603020204020204" pitchFamily="34" charset="0"/>
                <a:ea typeface="Amazon Ember" panose="020B0603020204020204" pitchFamily="34" charset="0"/>
                <a:cs typeface="Amazon Ember" panose="020B0603020204020204" pitchFamily="34" charset="0"/>
              </a:rPr>
              <a:t>. As únicas entidades com acesso a um bucket recém-criado e não modificado são o administrador da conta e o usuário raiz da conta da AWS.</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proprietário do recurso pode conceder permissões de acesso específicas a </a:t>
            </a:r>
            <a:r>
              <a:rPr lang="pt-BR" dirty="0">
                <a:latin typeface="Amazon Ember" panose="020B0603020204020204" pitchFamily="34" charset="0"/>
                <a:ea typeface="Amazon Ember" panose="020B0603020204020204" pitchFamily="34" charset="0"/>
                <a:cs typeface="Amazon Ember" panose="020B0603020204020204" pitchFamily="34" charset="0"/>
              </a:rPr>
              <a:t>outras pessoas,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mas qualquer pessoa que não tenha essas permissões não terá acesso.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defTabSz="913395" rtl="0">
              <a:defRPr/>
            </a:pPr>
            <a:r>
              <a:rPr lang="pt-BR" b="0" i="1" dirty="0">
                <a:latin typeface="Amazon Ember" panose="020B0603020204020204" pitchFamily="34" charset="0"/>
                <a:ea typeface="Amazon Ember" panose="020B0603020204020204" pitchFamily="34" charset="0"/>
                <a:cs typeface="Amazon Ember" panose="020B0603020204020204" pitchFamily="34" charset="0"/>
              </a:rPr>
              <a:t>O cenário no meio </a:t>
            </a:r>
            <a:r>
              <a:rPr lang="pt-BR" dirty="0">
                <a:latin typeface="Amazon Ember" panose="020B0603020204020204" pitchFamily="34" charset="0"/>
                <a:ea typeface="Amazon Ember" panose="020B0603020204020204" pitchFamily="34" charset="0"/>
                <a:cs typeface="Amazon Ember" panose="020B0603020204020204" pitchFamily="34" charset="0"/>
              </a:rPr>
              <a:t>mostra uma ocasião em que as configurações de segurança do S3 foram desabilitadas e qualquer pessoa pode acessar publicamente os objetos armazenados no bucket.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defTabSz="913395"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defTabSz="913395" rtl="0">
              <a:defRPr/>
            </a:pPr>
            <a:r>
              <a:rPr lang="pt-BR"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Cuidado!</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uso de um bucket do Amazon S3 para hospedar um site estático é um exemplo de configuração rápida de uma arquitetura da AWS. No entanto, para a maioria dos casos de uso do Amazon S3, você não deverá conceder acesso público ao Amazon S3.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maioria dos casos de uso não requer acesso público</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Você usa o Amazon S3 com mais frequência para armazenar dados usados por uma aplicação que é executada fora do Amazon S3 ou para fazer backup de dados confidenciais. Para</a:t>
            </a:r>
            <a:r>
              <a:rPr lang="pt-BR" i="0" dirty="0">
                <a:latin typeface="Amazon Ember" panose="020B0603020204020204" pitchFamily="34" charset="0"/>
                <a:ea typeface="Amazon Ember" panose="020B0603020204020204" pitchFamily="34" charset="0"/>
                <a:cs typeface="Amazon Ember" panose="020B0603020204020204" pitchFamily="34" charset="0"/>
              </a:rPr>
              <a:t> esses casos de uso comuns, o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acesso público a </a:t>
            </a:r>
            <a:r>
              <a:rPr lang="pt-BR" i="0" dirty="0">
                <a:latin typeface="Amazon Ember" panose="020B0603020204020204" pitchFamily="34" charset="0"/>
                <a:ea typeface="Amazon Ember" panose="020B0603020204020204" pitchFamily="34" charset="0"/>
                <a:cs typeface="Amazon Ember" panose="020B0603020204020204" pitchFamily="34" charset="0"/>
              </a:rPr>
              <a:t>buckets que contêm dados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nunca deve ser concedido.</a:t>
            </a:r>
          </a:p>
          <a:p>
            <a:pPr lvl="0" defTabSz="913395" rtl="0">
              <a:defRPr/>
            </a:pPr>
            <a:endParaRPr lang="en-US" i="1" dirty="0">
              <a:latin typeface="Amazon Ember" panose="020B0603020204020204" pitchFamily="34" charset="0"/>
              <a:ea typeface="Amazon Ember" panose="020B0603020204020204" pitchFamily="34" charset="0"/>
              <a:cs typeface="Amazon Ember" panose="020B0603020204020204" pitchFamily="34" charset="0"/>
            </a:endParaRPr>
          </a:p>
          <a:p>
            <a:pPr lvl="0" defTabSz="913395" rtl="0">
              <a:defRPr/>
            </a:pP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cenário à </a:t>
            </a:r>
            <a:r>
              <a:rPr lang="pt-BR" b="0" i="1" dirty="0">
                <a:latin typeface="Amazon Ember" panose="020B0603020204020204" pitchFamily="34" charset="0"/>
                <a:ea typeface="Amazon Ember" panose="020B0603020204020204" pitchFamily="34" charset="0"/>
                <a:cs typeface="Amazon Ember" panose="020B0603020204020204" pitchFamily="34" charset="0"/>
              </a:rPr>
              <a:t>direita </a:t>
            </a:r>
            <a:r>
              <a:rPr lang="pt-BR" b="0" i="0" dirty="0">
                <a:latin typeface="Amazon Ember" panose="020B0603020204020204" pitchFamily="34" charset="0"/>
                <a:ea typeface="Amazon Ember" panose="020B0603020204020204" pitchFamily="34" charset="0"/>
                <a:cs typeface="Amazon Ember" panose="020B0603020204020204" pitchFamily="34" charset="0"/>
              </a:rPr>
              <a:t>mostra</a:t>
            </a:r>
            <a:r>
              <a:rPr lang="pt-BR" b="0"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um caso em que o Amazon S3 foi configurado para fornecer </a:t>
            </a:r>
            <a:r>
              <a:rPr lang="pt-BR" b="0" i="1" dirty="0">
                <a:latin typeface="Amazon Ember" panose="020B0603020204020204" pitchFamily="34" charset="0"/>
                <a:ea typeface="Amazon Ember" panose="020B0603020204020204" pitchFamily="34" charset="0"/>
                <a:cs typeface="Amazon Ember" panose="020B0603020204020204" pitchFamily="34" charset="0"/>
              </a:rPr>
              <a:t>acesso controlado</a:t>
            </a:r>
            <a:r>
              <a:rPr lang="pt-BR" dirty="0">
                <a:latin typeface="Amazon Ember" panose="020B0603020204020204" pitchFamily="34" charset="0"/>
                <a:ea typeface="Amazon Ember" panose="020B0603020204020204" pitchFamily="34" charset="0"/>
                <a:cs typeface="Amazon Ember" panose="020B0603020204020204" pitchFamily="34" charset="0"/>
              </a:rPr>
              <a:t>. O usuário A recebeu acesso aos objetos no bucket, mas o acesso do usuário B foi negado. Cenários de acesso controlado são comuns. Eles podem ser configurados pelo proprietário do bucket usando uma ou mais das ferramentas ou opções para controlar o acesso aos dados do Amazon S3, discutidas anteriormente neste módulo.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53641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0089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seu objetivo for a proteção de dados digitais, a </a:t>
            </a:r>
            <a:r>
              <a:rPr lang="pt-BR" b="0" i="1" dirty="0" err="1">
                <a:latin typeface="Amazon Ember" panose="020B0603020204020204" pitchFamily="34" charset="0"/>
                <a:ea typeface="Amazon Ember" panose="020B0603020204020204" pitchFamily="34" charset="0"/>
                <a:cs typeface="Amazon Ember" panose="020B0603020204020204" pitchFamily="34" charset="0"/>
              </a:rPr>
              <a:t>c</a:t>
            </a:r>
            <a:r>
              <a:rPr lang="pt-BR" sz="1100" b="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criptografia</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dados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uma ferramenta essencial. A criptografia de dados codifica dados originalmente legíveis. Os dados criptografados são ilegíveis para qualquer pessoa que não tenha acesso à chave secreta que pode ser usada para decodificá-los. Portanto, mesmo que um invasor obtenha acesso aos dados, eles não servirão para nada.</a:t>
            </a: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tem duas </a:t>
            </a:r>
            <a:r>
              <a:rPr lang="pt-BR" dirty="0">
                <a:latin typeface="Amazon Ember" panose="020B0603020204020204" pitchFamily="34" charset="0"/>
                <a:ea typeface="Amazon Ember" panose="020B0603020204020204" pitchFamily="34" charset="0"/>
                <a:cs typeface="Amazon Ember" panose="020B0603020204020204" pitchFamily="34" charset="0"/>
              </a:rPr>
              <a:t>opções principais </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criptografar </a:t>
            </a:r>
            <a:r>
              <a:rPr lang="pt-BR" dirty="0">
                <a:latin typeface="Amazon Ember" panose="020B0603020204020204" pitchFamily="34" charset="0"/>
                <a:ea typeface="Amazon Ember" panose="020B0603020204020204" pitchFamily="34" charset="0"/>
                <a:cs typeface="Amazon Ember" panose="020B0603020204020204" pitchFamily="34" charset="0"/>
              </a:rPr>
              <a:t>dados </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armazenados no </a:t>
            </a:r>
            <a:r>
              <a:rPr lang="pt-BR" sz="1100" b="0" i="0" u="none" strike="noStrike"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a:t>
            </a:r>
            <a:endParaRPr lang="en-US"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você define a opção de </a:t>
            </a:r>
            <a:r>
              <a:rPr lang="pt-BR" sz="1100" b="1"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criptografia padrão </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em um </a:t>
            </a:r>
            <a:r>
              <a:rPr lang="pt-BR" sz="1100" b="0" i="0" u="none" strike="noStrike"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bucket</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ele habilita a </a:t>
            </a:r>
            <a:r>
              <a:rPr lang="pt-BR" b="0" i="1" dirty="0">
                <a:latin typeface="Amazon Ember" panose="020B0603020204020204" pitchFamily="34" charset="0"/>
                <a:ea typeface="Amazon Ember" panose="020B0603020204020204" pitchFamily="34" charset="0"/>
                <a:cs typeface="Amazon Ember" panose="020B0603020204020204" pitchFamily="34" charset="0"/>
              </a:rPr>
              <a:t>c</a:t>
            </a:r>
            <a:r>
              <a:rPr lang="pt-BR" sz="1100" b="0" i="1"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riptografia </a:t>
            </a:r>
            <a:r>
              <a:rPr lang="pt-BR" b="0" i="1" dirty="0">
                <a:latin typeface="Amazon Ember" panose="020B0603020204020204" pitchFamily="34" charset="0"/>
                <a:ea typeface="Amazon Ember" panose="020B0603020204020204" pitchFamily="34" charset="0"/>
                <a:cs typeface="Amazon Ember" panose="020B0603020204020204" pitchFamily="34" charset="0"/>
              </a:rPr>
              <a:t>n</a:t>
            </a:r>
            <a:r>
              <a:rPr lang="pt-BR" sz="1100" b="0" i="1"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lado do servidor</a:t>
            </a:r>
            <a:r>
              <a:rPr lang="pt-BR" dirty="0">
                <a:latin typeface="Amazon Ember" panose="020B0603020204020204" pitchFamily="34" charset="0"/>
                <a:ea typeface="Amazon Ember" panose="020B0603020204020204" pitchFamily="34" charset="0"/>
                <a:cs typeface="Amazon Ember" panose="020B0603020204020204" pitchFamily="34" charset="0"/>
              </a:rPr>
              <a:t>. Com esse recurso, o </a:t>
            </a:r>
            <a:r>
              <a:rPr lang="pt-BR" sz="1100" b="0" i="0" u="none" strike="noStrike"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criptografa seu objeto antes que ele salve o objeto no disco. Em seguida, o </a:t>
            </a:r>
            <a:r>
              <a:rPr lang="pt-BR" sz="1100" b="0" i="0" u="none" strike="noStrike"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a:t>
            </a:r>
            <a:r>
              <a:rPr lang="pt-BR" sz="1100" b="0" i="0" u="none" strike="noStrike"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descriptografará</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objeto quando você fizer o download dele.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i="1"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Criptografia no </a:t>
            </a:r>
            <a:r>
              <a:rPr lang="pt-BR" b="0" i="1" dirty="0">
                <a:latin typeface="Amazon Ember" panose="020B0603020204020204" pitchFamily="34" charset="0"/>
                <a:ea typeface="Amazon Ember" panose="020B0603020204020204" pitchFamily="34" charset="0"/>
                <a:cs typeface="Amazon Ember" panose="020B0603020204020204" pitchFamily="34" charset="0"/>
              </a:rPr>
              <a:t>l</a:t>
            </a:r>
            <a:r>
              <a:rPr lang="pt-BR" sz="1100" b="0" i="1"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ado do </a:t>
            </a:r>
            <a:r>
              <a:rPr lang="pt-BR" b="0" i="1" dirty="0">
                <a:latin typeface="Amazon Ember" panose="020B0603020204020204" pitchFamily="34" charset="0"/>
                <a:ea typeface="Amazon Ember" panose="020B0603020204020204" pitchFamily="34" charset="0"/>
                <a:cs typeface="Amazon Ember" panose="020B0603020204020204" pitchFamily="34" charset="0"/>
              </a:rPr>
              <a:t>c</a:t>
            </a:r>
            <a:r>
              <a:rPr lang="pt-BR" sz="1100" b="0" i="1"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liente</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a outra opção. Ao usar essa </a:t>
            </a:r>
            <a:r>
              <a:rPr lang="pt-BR" dirty="0">
                <a:latin typeface="Amazon Ember" panose="020B0603020204020204" pitchFamily="34" charset="0"/>
                <a:ea typeface="Amazon Ember" panose="020B0603020204020204" pitchFamily="34" charset="0"/>
                <a:cs typeface="Amazon Ember" panose="020B0603020204020204" pitchFamily="34" charset="0"/>
              </a:rPr>
              <a:t>abordagem, </a:t>
            </a:r>
            <a:r>
              <a:rPr lang="pt-BR" dirty="0" err="1">
                <a:latin typeface="Amazon Ember" panose="020B0603020204020204" pitchFamily="34" charset="0"/>
                <a:ea typeface="Amazon Ember" panose="020B0603020204020204" pitchFamily="34" charset="0"/>
                <a:cs typeface="Amazon Ember" panose="020B0603020204020204" pitchFamily="34" charset="0"/>
              </a:rPr>
              <a:t>você</a:t>
            </a:r>
            <a:r>
              <a:rPr lang="pt-BR" sz="1100" b="0" i="0" u="none" strike="noStrike"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criptografa</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os dados no lado do cliente antes de enviá-los para o </a:t>
            </a:r>
            <a:r>
              <a:rPr lang="pt-BR" sz="1100" b="0" i="0" u="none" strike="noStrike"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Nesse caso, você gerencia o processo de criptografia, as chaves de criptografia e as ferramentas relacionadas. Assim como na criptografia no lado do servidor, a criptografia no lado do cliente pode reduzir o risco criptografando os dados com uma chave armazenada em um mecanismo diferente do mecanismo que armazena os próprios dados.</a:t>
            </a:r>
            <a:endParaRPr lang="en-US"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60417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25612"/>
          </a:xfrm>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Um segundo caso de uso do Amazon S3 é usar o serviço para hospedar um site estático. Em um site estático, as páginas da Web individuais incluem o conteúdo estático. Elas também podem conter scripts do lado do cliente.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Por outro lado, um site </a:t>
            </a:r>
            <a:r>
              <a:rPr lang="pt-BR" i="1" dirty="0">
                <a:latin typeface="Amazon Ember" panose="020B0603020204020204" pitchFamily="34" charset="0"/>
                <a:ea typeface="Amazon Ember" panose="020B0603020204020204" pitchFamily="34" charset="0"/>
                <a:cs typeface="Amazon Ember" panose="020B0603020204020204" pitchFamily="34" charset="0"/>
              </a:rPr>
              <a:t>dinâmico</a:t>
            </a:r>
            <a:r>
              <a:rPr lang="pt-BR" dirty="0">
                <a:latin typeface="Amazon Ember" panose="020B0603020204020204" pitchFamily="34" charset="0"/>
                <a:ea typeface="Amazon Ember" panose="020B0603020204020204" pitchFamily="34" charset="0"/>
                <a:cs typeface="Amazon Ember" panose="020B0603020204020204" pitchFamily="34" charset="0"/>
              </a:rPr>
              <a:t> depende do processamento do lado do servidor, o que pode envolver consultas de banco de dados que são executadas em resposta a scripts do lado do servidor, como PHP, JSP ou ASP.NET. O Amazon S3 não oferece suporte para scripts no lado do servidor. No entanto, a AWS oferece outros serviços que permitem hospedar sites dinâmicos.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hospedar um site </a:t>
            </a:r>
            <a:r>
              <a:rPr lang="pt-BR" i="1" dirty="0">
                <a:latin typeface="Amazon Ember" panose="020B0603020204020204" pitchFamily="34" charset="0"/>
                <a:ea typeface="Amazon Ember" panose="020B0603020204020204" pitchFamily="34" charset="0"/>
                <a:cs typeface="Amazon Ember" panose="020B0603020204020204" pitchFamily="34" charset="0"/>
              </a:rPr>
              <a:t>estático</a:t>
            </a:r>
            <a:r>
              <a:rPr lang="pt-BR" dirty="0">
                <a:latin typeface="Amazon Ember" panose="020B0603020204020204" pitchFamily="34" charset="0"/>
                <a:ea typeface="Amazon Ember" panose="020B0603020204020204" pitchFamily="34" charset="0"/>
                <a:cs typeface="Amazon Ember" panose="020B0603020204020204" pitchFamily="34" charset="0"/>
              </a:rPr>
              <a:t>, configure um bucket do S3 para hospedagem de sites. Em seguida, faça o upload do conteúdo do site no bucket.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defTabSz="913395" rtl="0">
              <a:defRPr/>
            </a:pPr>
            <a:r>
              <a:rPr lang="pt-BR" dirty="0">
                <a:latin typeface="Amazon Ember" panose="020B0603020204020204" pitchFamily="34" charset="0"/>
                <a:ea typeface="Amazon Ember" panose="020B0603020204020204" pitchFamily="34" charset="0"/>
                <a:cs typeface="Amazon Ember" panose="020B0603020204020204" pitchFamily="34" charset="0"/>
              </a:rPr>
              <a:t>O exemplo mostra que o site estático pode consistir em arquivos HTML, imagens, vídeos e scripts do lado do cliente em formatos como JavaScript.</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essa abordagem, você não precisa executar uma máquina virtual que hospede um servidor Web. </a:t>
            </a:r>
            <a:r>
              <a:rPr lang="pt-BR" dirty="0">
                <a:latin typeface="Amazon Ember" panose="020B0603020204020204" pitchFamily="34" charset="0"/>
                <a:ea typeface="Amazon Ember" panose="020B0603020204020204" pitchFamily="34" charset="0"/>
                <a:cs typeface="Amazon Ember" panose="020B0603020204020204" pitchFamily="34" charset="0"/>
              </a:rPr>
              <a:t>Na verdade, você não precisa executar um servidor. Porém, você pode hospedar um site mesmo assim. O Amazon S3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oferece uma solução de baixo custo para hospedagem na Web que inclui alta performance, escalabilidade e disponibilidade</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458493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14394"/>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oferece aos clientes uma infraestrutura de armazenamento </a:t>
            </a:r>
            <a:r>
              <a:rPr lang="pt-BR" dirty="0" err="1">
                <a:latin typeface="Amazon Ember" panose="020B0603020204020204" pitchFamily="34" charset="0"/>
                <a:ea typeface="Amazon Ember" panose="020B0603020204020204" pitchFamily="34" charset="0"/>
                <a:cs typeface="Amazon Ember" panose="020B0603020204020204" pitchFamily="34" charset="0"/>
              </a:rPr>
              <a:t>resiliente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O versionamento </a:t>
            </a:r>
            <a:r>
              <a:rPr lang="pt-BR" dirty="0">
                <a:latin typeface="Amazon Ember" panose="020B0603020204020204" pitchFamily="34" charset="0"/>
                <a:ea typeface="Amazon Ember" panose="020B0603020204020204" pitchFamily="34" charset="0"/>
                <a:cs typeface="Amazon Ember" panose="020B0603020204020204" pitchFamily="34" charset="0"/>
              </a:rPr>
              <a:t>oferece um nível adicional de proteção. Ele fornece uma maneira de recuperar dados se uma aplicação falhar ou quando os clientes acidentalmente substituírem ou excluírem objetos.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versionamento</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 </a:t>
            </a:r>
            <a:r>
              <a:rPr lang="pt-BR" dirty="0">
                <a:latin typeface="Amazon Ember" panose="020B0603020204020204" pitchFamily="34" charset="0"/>
                <a:ea typeface="Amazon Ember" panose="020B0603020204020204" pitchFamily="34" charset="0"/>
                <a:cs typeface="Amazon Ember" panose="020B0603020204020204" pitchFamily="34" charset="0"/>
              </a:rPr>
              <a:t>método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manter diversas variantes de um objeto no mesmo </a:t>
            </a:r>
            <a:r>
              <a:rPr lang="pt-BR"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bucket</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versionamento pode ser usado para preservar, recuperar e restaurar todas as versões de cada objeto armazenado no </a:t>
            </a:r>
            <a:r>
              <a:rPr lang="pt-BR"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bucket</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do S3.</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 você excluir um objeto em vez de removê-lo permanentemente,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inserirá um marcador de exclusão, tornando-o a versão do objeto atual. Você sempre pode restaurar a versão anterior.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Se você substituir um objeto, isso criará uma nova versão dele no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Você sempre pode restaurar a versão anterior.</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podem estar em um de três estados: sem versionamento (o padrão), habilitado para versionamento ou com versionamento suspenso. </a:t>
            </a:r>
            <a:r>
              <a:rPr lang="pt-BR" b="0" dirty="0">
                <a:latin typeface="Amazon Ember" panose="020B0603020204020204" pitchFamily="34" charset="0"/>
                <a:ea typeface="Amazon Ember" panose="020B0603020204020204" pitchFamily="34" charset="0"/>
                <a:cs typeface="Amazon Ember" panose="020B0603020204020204" pitchFamily="34" charset="0"/>
              </a:rPr>
              <a:t>Depois de habilitar o versionamento para um </a:t>
            </a:r>
            <a:r>
              <a:rPr lang="pt-BR" b="0" dirty="0" err="1">
                <a:latin typeface="Amazon Ember" panose="020B0603020204020204" pitchFamily="34" charset="0"/>
                <a:ea typeface="Amazon Ember" panose="020B0603020204020204" pitchFamily="34" charset="0"/>
                <a:cs typeface="Amazon Ember" panose="020B0603020204020204" pitchFamily="34" charset="0"/>
              </a:rPr>
              <a:t>bucket</a:t>
            </a:r>
            <a:r>
              <a:rPr lang="pt-BR" b="0" dirty="0">
                <a:latin typeface="Amazon Ember" panose="020B0603020204020204" pitchFamily="34" charset="0"/>
                <a:ea typeface="Amazon Ember" panose="020B0603020204020204" pitchFamily="34" charset="0"/>
                <a:cs typeface="Amazon Ember" panose="020B0603020204020204" pitchFamily="34" charset="0"/>
              </a:rPr>
              <a:t>, você nunca poderá alterá-lo para um estado não </a:t>
            </a:r>
            <a:r>
              <a:rPr lang="pt-BR" b="0" dirty="0" err="1">
                <a:latin typeface="Amazon Ember" panose="020B0603020204020204" pitchFamily="34" charset="0"/>
                <a:ea typeface="Amazon Ember" panose="020B0603020204020204" pitchFamily="34" charset="0"/>
                <a:cs typeface="Amazon Ember" panose="020B0603020204020204" pitchFamily="34" charset="0"/>
              </a:rPr>
              <a:t>versionado</a:t>
            </a:r>
            <a:r>
              <a:rPr lang="pt-BR" b="0" dirty="0">
                <a:latin typeface="Amazon Ember" panose="020B0603020204020204" pitchFamily="34" charset="0"/>
                <a:ea typeface="Amazon Ember" panose="020B0603020204020204" pitchFamily="34" charset="0"/>
                <a:cs typeface="Amazon Ember" panose="020B0603020204020204" pitchFamily="34" charset="0"/>
              </a:rPr>
              <a:t>. Você pode, contudo, suspender o versionamento nesse </a:t>
            </a:r>
            <a:r>
              <a:rPr lang="pt-BR" b="0" dirty="0" err="1">
                <a:latin typeface="Amazon Ember" panose="020B0603020204020204" pitchFamily="34" charset="0"/>
                <a:ea typeface="Amazon Ember" panose="020B0603020204020204" pitchFamily="34" charset="0"/>
                <a:cs typeface="Amazon Ember" panose="020B0603020204020204" pitchFamily="34" charset="0"/>
              </a:rPr>
              <a:t>bucket</a:t>
            </a:r>
            <a:r>
              <a:rPr lang="pt-BR" b="0" dirty="0">
                <a:latin typeface="Amazon Ember" panose="020B0603020204020204" pitchFamily="34" charset="0"/>
                <a:ea typeface="Amazon Ember" panose="020B0603020204020204" pitchFamily="34" charset="0"/>
                <a:cs typeface="Amazon Ember" panose="020B0603020204020204" pitchFamily="34" charset="0"/>
              </a:rPr>
              <a:t>.</a:t>
            </a:r>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70226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o instrutor pode demonstrar o versionamento do Amazon S3 usando o Console de Gerenciamento da AWS.</a:t>
            </a:r>
          </a:p>
        </p:txBody>
      </p:sp>
    </p:spTree>
    <p:extLst>
      <p:ext uri="{BB962C8B-B14F-4D97-AF65-F5344CB8AC3E}">
        <p14:creationId xmlns:p14="http://schemas.microsoft.com/office/powerpoint/2010/main" val="235606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Compartilhamento de recursos entre origens (CORS) define uma maneira para as aplicações Web clientes, carregadas em um domínio, interagirem com recursos em outro domínio. Com o suporte do CORS, você pode criar aplicações Web clientes avançadas com o Amazon S3 e permitir seletivamente o acesso de origem de várias origens aos recursos do Amazon S3.</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configurar o bucket para permitir solicitações entre origens, crie uma configuração CORS. Uma configuração CORS é um documento XML com regras que identificam:</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origens que você permitirá acesso ao bucket.</a:t>
            </a:r>
          </a:p>
          <a:p>
            <a:pPr marL="171450" indent="-171450" rtl="0">
              <a:buFont typeface="Arial" panose="020B0604020202020204" pitchFamily="34" charset="0"/>
              <a:buChar cha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operações (métodos HTTP) que darão suporte a cada origem. Neste exemplo, as solicitações PUT, POST e DELETE </a:t>
            </a:r>
            <a:r>
              <a:rPr lang="pt-BR" sz="1100" dirty="0">
                <a:latin typeface="Amazon Ember" panose="020B0603020204020204" pitchFamily="34" charset="0"/>
                <a:ea typeface="Amazon Ember" panose="020B0603020204020204" pitchFamily="34" charset="0"/>
                <a:cs typeface="Amazon Ember" panose="020B0603020204020204" pitchFamily="34" charset="0"/>
              </a:rPr>
              <a:t>são permitidas a partir da origem </a:t>
            </a:r>
            <a:r>
              <a:rPr lang="pt-BR" sz="1050" dirty="0">
                <a:latin typeface="Amazon Ember" panose="020B0603020204020204" pitchFamily="34" charset="0"/>
                <a:ea typeface="Amazon Ember" panose="020B0603020204020204" pitchFamily="34" charset="0"/>
                <a:cs typeface="Amazon Ember" panose="020B0603020204020204" pitchFamily="34" charset="0"/>
              </a:rPr>
              <a:t>http://www.exemplo.com</a:t>
            </a:r>
            <a:r>
              <a:rPr lang="pt-BR" sz="1100" dirty="0">
                <a:latin typeface="Amazon Ember" panose="020B0603020204020204" pitchFamily="34" charset="0"/>
                <a:ea typeface="Amazon Ember" panose="020B0603020204020204" pitchFamily="34" charset="0"/>
                <a:cs typeface="Amazon Ember" panose="020B0603020204020204" pitchFamily="34" charset="0"/>
              </a:rPr>
              <a:t> que pode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ser configurada usando o Amazon Route 53 para ser outro bucket do S3.</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Outras informações específicas da operação.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CORS,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Compartilhamento de recursos de origem cruzada (CORS)</a:t>
            </a:r>
            <a:r>
              <a:rPr lang="pt-BR" sz="1100" dirty="0">
                <a:latin typeface="Amazon Ember" panose="020B0603020204020204" pitchFamily="34" charset="0"/>
                <a:ea typeface="Amazon Ember" panose="020B0603020204020204" pitchFamily="34" charset="0"/>
                <a:cs typeface="Amazon Ember" panose="020B0603020204020204" pitchFamily="34" charset="0"/>
              </a:rPr>
              <a:t> na </a:t>
            </a:r>
            <a:r>
              <a:rPr lang="pt-BR" dirty="0">
                <a:latin typeface="Amazon Ember" panose="020B0603020204020204" pitchFamily="34" charset="0"/>
                <a:ea typeface="Amazon Ember" panose="020B0603020204020204" pitchFamily="34" charset="0"/>
                <a:cs typeface="Amazon Ember" panose="020B0603020204020204" pitchFamily="34" charset="0"/>
              </a:rPr>
              <a:t>documentação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65374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a:t>
            </a:r>
            <a:r>
              <a:rPr lang="pt-BR" sz="1100" i="0">
                <a:latin typeface="Amazon Ember" panose="020B0603020204020204" pitchFamily="34" charset="0"/>
                <a:ea typeface="Amazon Ember" panose="020B0603020204020204" pitchFamily="34" charset="0"/>
                <a:cs typeface="Amazon Ember" panose="020B0603020204020204" pitchFamily="34" charset="0"/>
              </a:rPr>
              <a:t>Módulo 3 - Laboratório guiado: Hospedar um site estático.</a:t>
            </a:r>
          </a:p>
        </p:txBody>
      </p:sp>
    </p:spTree>
    <p:extLst>
      <p:ext uri="{BB962C8B-B14F-4D97-AF65-F5344CB8AC3E}">
        <p14:creationId xmlns:p14="http://schemas.microsoft.com/office/powerpoint/2010/main" val="3158661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77458"/>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inclui as seguintes seções:</a:t>
            </a:r>
          </a:p>
          <a:p>
            <a:pPr rtl="0"/>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arquitetura mais simples</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Usar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Armazenar dados no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Mover dados no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Escolher regiões para as arquiteturas</a:t>
            </a:r>
          </a:p>
          <a:p>
            <a:pPr marL="228600" indent="-228600" rtl="0">
              <a:buFont typeface="+mj-lt"/>
              <a:buAutoNum type="arabicPeriod"/>
            </a:pPr>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também inclui:</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demonstração conduzida por instrutor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que mostrará como 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recurso de versionamento do </a:t>
            </a:r>
            <a:r>
              <a:rPr lang="pt-BR" sz="1100" b="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funciona.</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demonstração conduzida por instrutor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que mostrará como configurar o </a:t>
            </a:r>
            <a:r>
              <a:rPr lang="pt-BR" sz="1100" b="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a:t>
            </a:r>
            <a:r>
              <a:rPr lang="pt-BR" sz="1100" b="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Transfer</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b="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Acceleration</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228600" indent="-22860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sz="1100" b="0" i="1"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laboratório guiado prático</a:t>
            </a: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 instruções detalhadas passo a passo que explicam como criar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sz="1100" b="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bucket</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do </a:t>
            </a:r>
            <a:r>
              <a:rPr lang="pt-BR" sz="1100" b="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e configurá-lo para hospedar um site simples.</a:t>
            </a:r>
          </a:p>
          <a:p>
            <a:pPr marL="228600" indent="-22860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laboratório de desafio prático onde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implantará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site estático seguindo o cenário da cafeteria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Você receberá orientações limitadas porque as tarefas envolvidas são muito semelhantes à atividade do laboratório guiado que você concluiu anteriormente no módulo.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deverá realizar um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teste de conhecimento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que será usado para avaliar sua compreensão dos principais conceitos abordados neste módulo.</a:t>
            </a:r>
          </a:p>
          <a:p>
            <a:pPr marL="0" indent="0" rtl="0">
              <a:buFont typeface="Arial" panose="020B0604020202020204" pitchFamily="34" charset="0"/>
              <a:buNone/>
            </a:pPr>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Neste laboratório guiado, você concluirá as seguintes tarefas: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um bucket no Amazon S3</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Fazer upload de conteúdo no bucket</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Permitir acesso aos objetos</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Atualizar o site</a:t>
            </a:r>
          </a:p>
        </p:txBody>
      </p:sp>
    </p:spTree>
    <p:extLst>
      <p:ext uri="{BB962C8B-B14F-4D97-AF65-F5344CB8AC3E}">
        <p14:creationId xmlns:p14="http://schemas.microsoft.com/office/powerpoint/2010/main" val="742369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é hora de iniciar o laboratório guiado.</a:t>
            </a:r>
          </a:p>
        </p:txBody>
      </p:sp>
    </p:spTree>
    <p:extLst>
      <p:ext uri="{BB962C8B-B14F-4D97-AF65-F5344CB8AC3E}">
        <p14:creationId xmlns:p14="http://schemas.microsoft.com/office/powerpoint/2010/main" val="809664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da atividade depois de você concluí-la.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07405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também pode usar o Amazon S3 como um armazenamento de dados para computação ou análise em grande escala, como análise de transações financeiras, análise de fluxo de cliques e transcodificação de mídia. O Amazon S3 pode oferecer suporte a esses cargas de trabalho devido à sua capacidade de escalabilidade horizontal, que permite várias transações simultâneas.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exemplo, uma frota spot do Amazon Elastic Compute Cloud (Amazon EC2) é iniciada quando o preço de oferta para instâncias spot </a:t>
            </a:r>
            <a:r>
              <a:rPr lang="pt-BR" dirty="0">
                <a:latin typeface="Amazon Ember" panose="020B0603020204020204" pitchFamily="34" charset="0"/>
                <a:ea typeface="Amazon Ember" panose="020B0603020204020204" pitchFamily="34" charset="0"/>
                <a:cs typeface="Amazon Ember" panose="020B0603020204020204" pitchFamily="34" charset="0"/>
              </a:rPr>
              <a:t>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stiver baixo ou quando um cluster do Amazon EMR for aumentado. Independentemente disso, depois que a capacidade computacional estiver disponível, os dados</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não processados brutos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serão extraídos do Amazon S3 e também de outra fonte de dados. Os dados são executados através de algoritmos de computação que os integram e transformam. Os dados </a:t>
            </a:r>
            <a:r>
              <a:rPr lang="pt-BR" i="1" dirty="0">
                <a:latin typeface="Amazon Ember" panose="020B0603020204020204" pitchFamily="34" charset="0"/>
                <a:ea typeface="Amazon Ember" panose="020B0603020204020204" pitchFamily="34" charset="0"/>
                <a:cs typeface="Amazon Ember" panose="020B0603020204020204" pitchFamily="34" charset="0"/>
              </a:rPr>
              <a:t>processados</a:t>
            </a:r>
            <a:r>
              <a:rPr lang="pt-BR" dirty="0">
                <a:latin typeface="Amazon Ember" panose="020B0603020204020204" pitchFamily="34" charset="0"/>
                <a:ea typeface="Amazon Ember" panose="020B0603020204020204" pitchFamily="34" charset="0"/>
                <a:cs typeface="Amazon Ember" panose="020B0603020204020204" pitchFamily="34" charset="0"/>
              </a:rPr>
              <a:t> resultantes são carregados em um bucket diferente do Amazon S3. Agora que os dados foram processados, a capacidade computacional é encerrada para reduzir custos. Finalmente, uma ferramenta de análise de dados, como o Amazon QuickSight, pode ser usada para coletar insights significativos dos dados processados. Este é apenas um exemplo de um cenário em que o Amazon S3 pode desempenhar um papel essencial para o armazenamento de dados em uma arquitetura de soluções de análise de dados de grande escala.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71982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quarto e último caso de uso </a:t>
            </a:r>
            <a:r>
              <a:rPr lang="pt-BR" dirty="0">
                <a:latin typeface="Amazon Ember" panose="020B0603020204020204" pitchFamily="34" charset="0"/>
                <a:ea typeface="Amazon Ember" panose="020B0603020204020204" pitchFamily="34" charset="0"/>
                <a:cs typeface="Amazon Ember" panose="020B0603020204020204" pitchFamily="34" charset="0"/>
              </a:rPr>
              <a:t>discutido neste módulo,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é usado como uma solução de backup de dados.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Devido à sua natureza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resiliente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escalável,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também funciona bem como uma ferramenta de backup e arquivamento.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Neste cenário, o backup dos dados é feito em um datacenter corporativo </a:t>
            </a:r>
            <a:r>
              <a:rPr lang="pt-BR" dirty="0" err="1">
                <a:latin typeface="Amazon Ember" panose="020B0603020204020204" pitchFamily="34" charset="0"/>
                <a:ea typeface="Amazon Ember" panose="020B0603020204020204" pitchFamily="34" charset="0"/>
                <a:cs typeface="Amazon Ember" panose="020B0603020204020204" pitchFamily="34" charset="0"/>
              </a:rPr>
              <a:t>on-premises</a:t>
            </a:r>
            <a:r>
              <a:rPr lang="pt-BR" dirty="0">
                <a:latin typeface="Amazon Ember" panose="020B0603020204020204" pitchFamily="34" charset="0"/>
                <a:ea typeface="Amazon Ember" panose="020B0603020204020204" pitchFamily="34" charset="0"/>
                <a:cs typeface="Amazon Ember" panose="020B0603020204020204" pitchFamily="34" charset="0"/>
              </a:rPr>
              <a:t> e também em um grande número de servidores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Esses servidores executam aplicações que geram dados.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defTabSz="913395" rtl="0">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Além disso, você pode mover dados de longo prazo do armazenamento do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Standard para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Simple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Storage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Service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Glacier</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Este processo será discutido mais detalhadamente mais adiante neste módulo. Outra opção do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que você </a:t>
            </a:r>
            <a:r>
              <a:rPr lang="pt-BR" dirty="0">
                <a:latin typeface="Amazon Ember" panose="020B0603020204020204" pitchFamily="34" charset="0"/>
                <a:ea typeface="Amazon Ember" panose="020B0603020204020204" pitchFamily="34" charset="0"/>
                <a:cs typeface="Amazon Ember" panose="020B0603020204020204" pitchFamily="34" charset="0"/>
              </a:rPr>
              <a:t>pode configurar nos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para alcançar níveis ainda mais altos de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durabilidade é a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replicação entre regiões</a:t>
            </a:r>
            <a:r>
              <a:rPr lang="pt-BR"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Na replicação entre regiões,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objetos que são </a:t>
            </a:r>
            <a:r>
              <a:rPr lang="pt-BR" dirty="0">
                <a:latin typeface="Amazon Ember" panose="020B0603020204020204" pitchFamily="34" charset="0"/>
                <a:ea typeface="Amazon Ember" panose="020B0603020204020204" pitchFamily="34" charset="0"/>
                <a:cs typeface="Amazon Ember" panose="020B0603020204020204" pitchFamily="34" charset="0"/>
              </a:rPr>
              <a:t>carregados em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em uma região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serão automaticamente copiados para outros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buckets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do S3 em outras regiões.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69819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80770"/>
          </a:xfrm>
        </p:spPr>
        <p:txBody>
          <a:bodyPr rtlCol="0"/>
          <a:lstStyle/>
          <a:p>
            <a:pPr rtl="0"/>
            <a:r>
              <a:rPr lang="pt-BR" dirty="0" err="1">
                <a:latin typeface="Amazon Ember" panose="020B0603020204020204" pitchFamily="34" charset="0"/>
                <a:ea typeface="Amazon Ember" panose="020B0603020204020204" pitchFamily="34" charset="0"/>
                <a:cs typeface="Amazon Ember" panose="020B0603020204020204" pitchFamily="34" charset="0"/>
              </a:rPr>
              <a:t>OAmazon</a:t>
            </a:r>
            <a:r>
              <a:rPr lang="pt-BR" dirty="0">
                <a:latin typeface="Amazon Ember" panose="020B0603020204020204" pitchFamily="34" charset="0"/>
                <a:ea typeface="Amazon Ember" panose="020B0603020204020204" pitchFamily="34" charset="0"/>
                <a:cs typeface="Amazon Ember" panose="020B0603020204020204" pitchFamily="34" charset="0"/>
              </a:rPr>
              <a:t> S3 fornece </a:t>
            </a:r>
            <a:r>
              <a:rPr lang="pt-BR" b="0" i="1" dirty="0">
                <a:latin typeface="Amazon Ember" panose="020B0603020204020204" pitchFamily="34" charset="0"/>
                <a:ea typeface="Amazon Ember" panose="020B0603020204020204" pitchFamily="34" charset="0"/>
                <a:cs typeface="Amazon Ember" panose="020B0603020204020204" pitchFamily="34" charset="0"/>
              </a:rPr>
              <a:t>consistência de leitura após a gravação</a:t>
            </a:r>
            <a:r>
              <a:rPr lang="pt-BR" dirty="0">
                <a:latin typeface="Amazon Ember" panose="020B0603020204020204" pitchFamily="34" charset="0"/>
                <a:ea typeface="Amazon Ember" panose="020B0603020204020204" pitchFamily="34" charset="0"/>
                <a:cs typeface="Amazon Ember" panose="020B0603020204020204" pitchFamily="34" charset="0"/>
              </a:rPr>
              <a:t> para PUTS de novos objetos no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S3 em todas as regiões.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oferece </a:t>
            </a:r>
            <a:r>
              <a:rPr lang="pt-BR" b="0" i="1" dirty="0">
                <a:latin typeface="Amazon Ember" panose="020B0603020204020204" pitchFamily="34" charset="0"/>
                <a:ea typeface="Amazon Ember" panose="020B0603020204020204" pitchFamily="34" charset="0"/>
                <a:cs typeface="Amazon Ember" panose="020B0603020204020204" pitchFamily="34" charset="0"/>
              </a:rPr>
              <a:t>consistência eventual </a:t>
            </a:r>
            <a:r>
              <a:rPr lang="pt-BR" dirty="0">
                <a:latin typeface="Amazon Ember" panose="020B0603020204020204" pitchFamily="34" charset="0"/>
                <a:ea typeface="Amazon Ember" panose="020B0603020204020204" pitchFamily="34" charset="0"/>
                <a:cs typeface="Amazon Ember" panose="020B0603020204020204" pitchFamily="34" charset="0"/>
              </a:rPr>
              <a:t>para substituição de PUTS e DELETES em todas as regiões.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 você inserir PUT para uma chave existente, uma leitura subsequente poderá retornar os dados antigos ou os dados atualizados.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atinge alta disponibilidade replicando dados entre vários servidores nos datacenters da AWS. Se uma solicitação PUT for bem-sucedida, os dados serão armazenados com segurança. No entanto, as informações sobre as alterações devem ser replicadas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o que pode levar tempo. Você pode observar os seguintes comportamentos: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processo grava um novo objeto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 imediatamente lista as chaves no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Até que a alteração seja totalmente propagada, o objeto poderá não aparecer na lista.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processo substitui um objeto existente e imediatamente tenta lê-lo. Até que a alteração seja totalmente propagada,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poderá retornar os dados anteriores.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processo exclui um objeto existente e imediatamente tenta lê-lo. Até que a exclusão seja totalmente propagada,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poderá retornar os dados excluídos.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processo exclui um objeto existente e imediatamente lista as chaves em seu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Até que a exclusão seja totalmente propagada,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poderá listar o objeto excluído.</a:t>
            </a:r>
          </a:p>
        </p:txBody>
      </p:sp>
    </p:spTree>
    <p:extLst>
      <p:ext uri="{BB962C8B-B14F-4D97-AF65-F5344CB8AC3E}">
        <p14:creationId xmlns:p14="http://schemas.microsoft.com/office/powerpoint/2010/main" val="394157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devem ter um nome exclusivo globalmente e são definidos no nível da região</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são privados e protegidos por padrão</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 segurança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pode ser configurada com políticas do IAM, políticas de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listas de controle de acesso, pontos de acesso do S3 e </a:t>
            </a:r>
            <a:r>
              <a:rPr lang="pt-BR" dirty="0" err="1">
                <a:latin typeface="Amazon Ember" panose="020B0603020204020204" pitchFamily="34" charset="0"/>
                <a:ea typeface="Amazon Ember" panose="020B0603020204020204" pitchFamily="34" charset="0"/>
                <a:cs typeface="Amazon Ember" panose="020B0603020204020204" pitchFamily="34" charset="0"/>
              </a:rPr>
              <a:t>URLs</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pré</a:t>
            </a:r>
            <a:r>
              <a:rPr lang="pt-BR" dirty="0">
                <a:latin typeface="Amazon Ember" panose="020B0603020204020204" pitchFamily="34" charset="0"/>
                <a:ea typeface="Amazon Ember" panose="020B0603020204020204" pitchFamily="34" charset="0"/>
                <a:cs typeface="Amazon Ember" panose="020B0603020204020204" pitchFamily="34" charset="0"/>
              </a:rPr>
              <a:t>-assinadas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oferece consistência eventual para substituir PUTS e DELETES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5 TB é o tamanho máximo de um único objeto, mas você pode armazenar um número praticamente ilimitado de objetos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é frequentemente usado como um armazenamento de dados para computação e análise, e como um serviço de backup e arquivamento para dados críticos</a:t>
            </a:r>
          </a:p>
        </p:txBody>
      </p:sp>
    </p:spTree>
    <p:extLst>
      <p:ext uri="{BB962C8B-B14F-4D97-AF65-F5344CB8AC3E}">
        <p14:creationId xmlns:p14="http://schemas.microsoft.com/office/powerpoint/2010/main" val="1868837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Apresentação da seção 3: Armazenar dados no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S3.</a:t>
            </a:r>
          </a:p>
        </p:txBody>
      </p:sp>
    </p:spTree>
    <p:extLst>
      <p:ext uri="{BB962C8B-B14F-4D97-AF65-F5344CB8AC3E}">
        <p14:creationId xmlns:p14="http://schemas.microsoft.com/office/powerpoint/2010/main" val="3704525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90834"/>
          </a:xfrm>
        </p:spPr>
        <p:txBody>
          <a:bodyPr rtlCol="0"/>
          <a:lstStyle/>
          <a:p>
            <a:pPr lvl="0" defTabSz="1097212" rtl="0">
              <a:lnSpc>
                <a:spcPct val="90000"/>
              </a:lnSpc>
              <a:spcAft>
                <a:spcPts val="400"/>
              </a:spcAf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Agora que você criou um site </a:t>
            </a:r>
            <a:r>
              <a:rPr lang="pt-BR"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usando o </a:t>
            </a:r>
            <a:r>
              <a:rPr lang="pt-BR" sz="1100" dirty="0" err="1">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S3, aqui está uma comparação entre as diferentes classes de armazenamento do </a:t>
            </a:r>
            <a:r>
              <a:rPr lang="pt-BR" sz="1100" dirty="0" err="1">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S3 e suas características.</a:t>
            </a:r>
            <a:endParaRPr lang="en-US" sz="1100" b="1"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p>
            <a:r>
              <a:rPr lang="pt-BR" sz="1100"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b="0" i="1"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S3 Standard </a:t>
            </a:r>
            <a:r>
              <a:rPr lang="pt-BR" sz="1100"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oferece um armazenamento de objetos com altos níveis de resiliência, disponibilidade e performance </a:t>
            </a:r>
            <a:r>
              <a:rPr lang="pt-BR" sz="1100" b="0" i="1"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para dados acessados com frequência</a:t>
            </a:r>
            <a:r>
              <a:rPr lang="pt-BR" sz="1100"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Como fornece baixa latência e alta taxa de transferência, o S3 Standard é adequado para uma grande variedade de casos de uso, como aplicações na nuvem, sites dinâmicos, distribuição de conteúdo, aplicações móveis, de jogos e de análise de big data. Ele fornece durabilidade em pelo menos três zonas de disponibilidade.</a:t>
            </a:r>
          </a:p>
          <a:p>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S3 Standard-</a:t>
            </a:r>
            <a:r>
              <a:rPr lang="pt-BR" sz="1100" b="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Infrequent</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Access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(S3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Standard-IA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oferece todos os benefícios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Standard, porém é executado em um modelo de custo diferente para armazenar dados acessados com pouca frequência, como imagens digitais mais </a:t>
            </a:r>
            <a:r>
              <a:rPr lang="pt-BR" sz="1100"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antigas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ou </a:t>
            </a:r>
            <a:r>
              <a:rPr lang="pt-BR" sz="1100"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arquivos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a:t>
            </a:r>
            <a:r>
              <a:rPr lang="pt-BR" sz="1100"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log mais antigos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Há uma taxa mínima de armazenamento de 30 dias aplicada a todos os dados colocados nele, e também um custo mais alto para recuperar dados do S3 </a:t>
            </a:r>
            <a:r>
              <a:rPr lang="pt-BR" sz="1100" dirty="0" err="1">
                <a:latin typeface="Amazon Ember" panose="020B0603020204020204" pitchFamily="34" charset="0"/>
                <a:ea typeface="Amazon Ember" panose="020B0603020204020204" pitchFamily="34" charset="0"/>
                <a:cs typeface="Amazon Ember" panose="020B0603020204020204" pitchFamily="34" charset="0"/>
              </a:rPr>
              <a:t>Standard-IA</a:t>
            </a:r>
            <a:r>
              <a:rPr lang="pt-BR" sz="1100" dirty="0">
                <a:latin typeface="Amazon Ember" panose="020B0603020204020204" pitchFamily="34" charset="0"/>
                <a:ea typeface="Amazon Ember" panose="020B0603020204020204" pitchFamily="34" charset="0"/>
                <a:cs typeface="Amazon Ember" panose="020B0603020204020204" pitchFamily="34" charset="0"/>
              </a:rPr>
              <a:t> do que do armazenamento S3 Standard.</a:t>
            </a:r>
          </a:p>
          <a:p>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S3 </a:t>
            </a:r>
            <a:r>
              <a:rPr lang="pt-BR" sz="1100" b="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One</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b="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Zone-IA</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 dados em uma única zona de disponibilidade. Ele é ideal para clientes que não precisam da disponibilidade e da resiliência das categorias S3 Standard ou S3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Standard-IA</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uma ótima opção para armazenar cópias de backup secundárias de dados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on-premises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ou que possam ser recriados com facilidade. Você também pode usar essa opção como um armazenamento barato para dados replicados de outra região da AWS.</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S3 </a:t>
            </a:r>
            <a:r>
              <a:rPr lang="pt-BR" sz="1100" b="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Intelligent-Tiering</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foi projetado para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otimizar os custos movendo automaticamente os dados para o nível de acesso mais econômico</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sem impacto na performance nem sobrecarga operacional. Por uma pequena taxa mensal de monitoramento e automação por objeto, 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monitora os padrões de acesso dos objetos no S3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Intelligent-Tiering</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Ele move objetos que não foram acessados por 30 dias consecutivos para o nível de acesso pouco frequente. Se um objeto no nível de acesso infrequente for acessado, ele será automaticamente movido de volta para o nível de acesso frequente. Não há taxas de recuperação para o uso da classe de armazenamento S3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Intelligent-Tiering</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não há taxas adicionais de nível quando os objetos são movidos entre níveis de acesso.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b="0" i="1"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b="0" i="1" dirty="0">
                <a:latin typeface="Amazon Ember" panose="020B0603020204020204" pitchFamily="34" charset="0"/>
                <a:ea typeface="Amazon Ember" panose="020B0603020204020204" pitchFamily="34" charset="0"/>
                <a:cs typeface="Amazon Ember" panose="020B0603020204020204" pitchFamily="34" charset="0"/>
              </a:rPr>
              <a:t> S3 </a:t>
            </a:r>
            <a:r>
              <a:rPr lang="pt-BR" sz="1100" b="0" i="1" dirty="0" err="1">
                <a:latin typeface="Amazon Ember" panose="020B0603020204020204" pitchFamily="34" charset="0"/>
                <a:ea typeface="Amazon Ember" panose="020B0603020204020204" pitchFamily="34" charset="0"/>
                <a:cs typeface="Amazon Ember" panose="020B0603020204020204" pitchFamily="34" charset="0"/>
              </a:rPr>
              <a:t>Glacier</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 armazenamento seguro, durável e de baixo custo para o arquivamento de dados. Você pode armazenar com confiança qualquer volume de dados por um custo competitivo ou inferior ao de soluções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on-premises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manter os custos baixos, mas adequados às diferentes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necessidades,</a:t>
            </a:r>
            <a:r>
              <a:rPr lang="pt-BR" sz="1100" dirty="0" err="1">
                <a:latin typeface="Amazon Ember" panose="020B0603020204020204" pitchFamily="34" charset="0"/>
                <a:ea typeface="Amazon Ember" panose="020B0603020204020204" pitchFamily="34" charset="0"/>
                <a:cs typeface="Amazon Ember" panose="020B0603020204020204" pitchFamily="34" charset="0"/>
              </a:rPr>
              <a:t>você</a:t>
            </a:r>
            <a:r>
              <a:rPr lang="pt-BR" sz="1100" dirty="0">
                <a:latin typeface="Amazon Ember" panose="020B0603020204020204" pitchFamily="34" charset="0"/>
                <a:ea typeface="Amazon Ember" panose="020B0603020204020204" pitchFamily="34" charset="0"/>
                <a:cs typeface="Amazon Ember" panose="020B0603020204020204" pitchFamily="34" charset="0"/>
              </a:rPr>
              <a:t> tem três opções para recuperar dados, com tempos de acesso e custo variados:</a:t>
            </a:r>
          </a:p>
          <a:p>
            <a:pPr marL="171450" indent="-171450" rtl="0">
              <a:buFont typeface="Arial" panose="020B0604020202020204" pitchFamily="34" charset="0"/>
              <a:buChar char="•"/>
            </a:pPr>
            <a:r>
              <a:rPr lang="pt-BR" sz="1100" b="0" i="1" dirty="0">
                <a:latin typeface="Amazon Ember" panose="020B0603020204020204" pitchFamily="34" charset="0"/>
                <a:ea typeface="Amazon Ember" panose="020B0603020204020204" pitchFamily="34" charset="0"/>
                <a:cs typeface="Amazon Ember" panose="020B0603020204020204" pitchFamily="34" charset="0"/>
              </a:rPr>
              <a:t>Recuperações expressas</a:t>
            </a:r>
            <a:r>
              <a:rPr lang="pt-BR" sz="1100" dirty="0">
                <a:latin typeface="Amazon Ember" panose="020B0603020204020204" pitchFamily="34" charset="0"/>
                <a:ea typeface="Amazon Ember" panose="020B0603020204020204" pitchFamily="34" charset="0"/>
                <a:cs typeface="Amazon Ember" panose="020B0603020204020204" pitchFamily="34" charset="0"/>
              </a:rPr>
              <a:t> são geralmente disponibilizadas entre 1 e 5 minutos</a:t>
            </a:r>
          </a:p>
          <a:p>
            <a:pPr marL="171450" indent="-171450" rtl="0">
              <a:buFont typeface="Arial" panose="020B0604020202020204" pitchFamily="34" charset="0"/>
              <a:buChar char="•"/>
            </a:pPr>
            <a:r>
              <a:rPr lang="pt-BR" sz="1100" b="0" i="1" dirty="0">
                <a:latin typeface="Amazon Ember" panose="020B0603020204020204" pitchFamily="34" charset="0"/>
                <a:ea typeface="Amazon Ember" panose="020B0603020204020204" pitchFamily="34" charset="0"/>
                <a:cs typeface="Amazon Ember" panose="020B0603020204020204" pitchFamily="34" charset="0"/>
              </a:rPr>
              <a:t>Recuperações padrão</a:t>
            </a:r>
            <a:r>
              <a:rPr lang="pt-BR" sz="1100" dirty="0">
                <a:latin typeface="Amazon Ember" panose="020B0603020204020204" pitchFamily="34" charset="0"/>
                <a:ea typeface="Amazon Ember" panose="020B0603020204020204" pitchFamily="34" charset="0"/>
                <a:cs typeface="Amazon Ember" panose="020B0603020204020204" pitchFamily="34" charset="0"/>
              </a:rPr>
              <a:t> são geralmente concluídas entre 3 e 5 horas</a:t>
            </a:r>
          </a:p>
          <a:p>
            <a:pPr marL="171450" indent="-171450" rtl="0">
              <a:buFont typeface="Arial" panose="020B0604020202020204" pitchFamily="34" charset="0"/>
              <a:buChar char="•"/>
            </a:pPr>
            <a:r>
              <a:rPr lang="pt-BR" sz="1100" b="0" i="1" dirty="0">
                <a:latin typeface="Amazon Ember" panose="020B0603020204020204" pitchFamily="34" charset="0"/>
                <a:ea typeface="Amazon Ember" panose="020B0603020204020204" pitchFamily="34" charset="0"/>
                <a:cs typeface="Amazon Ember" panose="020B0603020204020204" pitchFamily="34" charset="0"/>
              </a:rPr>
              <a:t>Recuperações em massa</a:t>
            </a:r>
            <a:r>
              <a:rPr lang="pt-BR" sz="1100" dirty="0">
                <a:latin typeface="Amazon Ember" panose="020B0603020204020204" pitchFamily="34" charset="0"/>
                <a:ea typeface="Amazon Ember" panose="020B0603020204020204" pitchFamily="34" charset="0"/>
                <a:cs typeface="Amazon Ember" panose="020B0603020204020204" pitchFamily="34" charset="0"/>
              </a:rPr>
              <a:t> são geralmente concluídas entre 5 e 12 horas</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r>
              <a:rPr lang="pt-BR" sz="1100" dirty="0">
                <a:latin typeface="Amazon Ember" panose="020B0603020204020204" pitchFamily="34" charset="0"/>
                <a:ea typeface="Amazon Ember" panose="020B0603020204020204" pitchFamily="34" charset="0"/>
                <a:cs typeface="Amazon Ember" panose="020B0603020204020204" pitchFamily="34" charset="0"/>
              </a:rPr>
              <a:t>O </a:t>
            </a:r>
            <a:r>
              <a:rPr lang="pt-BR" sz="1100" b="0" i="1" dirty="0">
                <a:latin typeface="Amazon Ember" panose="020B0603020204020204" pitchFamily="34" charset="0"/>
                <a:ea typeface="Amazon Ember" panose="020B0603020204020204" pitchFamily="34" charset="0"/>
                <a:cs typeface="Amazon Ember" panose="020B0603020204020204" pitchFamily="34" charset="0"/>
              </a:rPr>
              <a:t>S3 </a:t>
            </a:r>
            <a:r>
              <a:rPr lang="pt-BR" sz="1100" b="0" i="1" dirty="0" err="1">
                <a:latin typeface="Amazon Ember" panose="020B0603020204020204" pitchFamily="34" charset="0"/>
                <a:ea typeface="Amazon Ember" panose="020B0603020204020204" pitchFamily="34" charset="0"/>
                <a:cs typeface="Amazon Ember" panose="020B0603020204020204" pitchFamily="34" charset="0"/>
              </a:rPr>
              <a:t>Glacier</a:t>
            </a:r>
            <a:r>
              <a:rPr lang="pt-BR" sz="1100" b="0" i="1" dirty="0">
                <a:latin typeface="Amazon Ember" panose="020B0603020204020204" pitchFamily="34" charset="0"/>
                <a:ea typeface="Amazon Ember" panose="020B0603020204020204" pitchFamily="34" charset="0"/>
                <a:cs typeface="Amazon Ember" panose="020B0603020204020204" pitchFamily="34" charset="0"/>
              </a:rPr>
              <a:t> </a:t>
            </a:r>
            <a:r>
              <a:rPr lang="pt-BR" sz="1100" b="0" i="1" dirty="0" err="1">
                <a:latin typeface="Amazon Ember" panose="020B0603020204020204" pitchFamily="34" charset="0"/>
                <a:ea typeface="Amazon Ember" panose="020B0603020204020204" pitchFamily="34" charset="0"/>
                <a:cs typeface="Amazon Ember" panose="020B0603020204020204" pitchFamily="34" charset="0"/>
              </a:rPr>
              <a:t>Deep</a:t>
            </a:r>
            <a:r>
              <a:rPr lang="pt-BR" sz="1100" b="0" i="1" dirty="0">
                <a:latin typeface="Amazon Ember" panose="020B0603020204020204" pitchFamily="34" charset="0"/>
                <a:ea typeface="Amazon Ember" panose="020B0603020204020204" pitchFamily="34" charset="0"/>
                <a:cs typeface="Amazon Ember" panose="020B0603020204020204" pitchFamily="34" charset="0"/>
              </a:rPr>
              <a:t> </a:t>
            </a:r>
            <a:r>
              <a:rPr lang="pt-BR" sz="1100" b="0" i="1" dirty="0" err="1">
                <a:latin typeface="Amazon Ember" panose="020B0603020204020204" pitchFamily="34" charset="0"/>
                <a:ea typeface="Amazon Ember" panose="020B0603020204020204" pitchFamily="34" charset="0"/>
                <a:cs typeface="Amazon Ember" panose="020B0603020204020204" pitchFamily="34" charset="0"/>
              </a:rPr>
              <a:t>Archive</a:t>
            </a:r>
            <a:r>
              <a:rPr lang="pt-BR" sz="1100" dirty="0">
                <a:latin typeface="Amazon Ember" panose="020B0603020204020204" pitchFamily="34" charset="0"/>
                <a:ea typeface="Amazon Ember" panose="020B0603020204020204" pitchFamily="34" charset="0"/>
                <a:cs typeface="Amazon Ember" panose="020B0603020204020204" pitchFamily="34" charset="0"/>
              </a:rPr>
              <a:t> é a categoria de armazenamento com menor custo do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S3. Ele oferece suporte à retenção de longo prazo e à preservação digital para dados que podem ser acessados uma ou duas vezes em um ano. Os dados são armazenados em pelo menos três zonas de disponibilidade dispersas geograficamente, protegidas por 99,999999999 por cento de durabilidade e podem ser restaurados dentro de 12 horas.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detalhes sobre as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classes de armazenamento do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 S3</a:t>
            </a:r>
            <a:r>
              <a:rPr lang="pt-BR" sz="1100" dirty="0">
                <a:latin typeface="Amazon Ember" panose="020B0603020204020204" pitchFamily="34" charset="0"/>
                <a:ea typeface="Amazon Ember" panose="020B0603020204020204" pitchFamily="34" charset="0"/>
                <a:cs typeface="Amazon Ember" panose="020B0603020204020204" pitchFamily="34" charset="0"/>
              </a:rPr>
              <a:t>, consulte a Documentação da AWS.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5584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lvl="0" rtl="0"/>
            <a:r>
              <a:rPr lang="pt-BR" dirty="0">
                <a:latin typeface="Amazon Ember" panose="020B0603020204020204" pitchFamily="34" charset="0"/>
                <a:ea typeface="Amazon Ember" panose="020B0603020204020204" pitchFamily="34" charset="0"/>
                <a:cs typeface="Amazon Ember" panose="020B0603020204020204" pitchFamily="34" charset="0"/>
              </a:rPr>
              <a:t>Você pode configurar o ciclo de vida de seus objetos para gerenciar como eles são armazenados durante todo o ciclo de vida. Uma </a:t>
            </a:r>
            <a:r>
              <a:rPr lang="pt-BR" b="1" dirty="0">
                <a:latin typeface="Amazon Ember" panose="020B0603020204020204" pitchFamily="34" charset="0"/>
                <a:ea typeface="Amazon Ember" panose="020B0603020204020204" pitchFamily="34" charset="0"/>
                <a:cs typeface="Amazon Ember" panose="020B0603020204020204" pitchFamily="34" charset="0"/>
              </a:rPr>
              <a:t>configuração de ciclo de vida</a:t>
            </a:r>
            <a:r>
              <a:rPr lang="pt-BR" dirty="0">
                <a:latin typeface="Amazon Ember" panose="020B0603020204020204" pitchFamily="34" charset="0"/>
                <a:ea typeface="Amazon Ember" panose="020B0603020204020204" pitchFamily="34" charset="0"/>
                <a:cs typeface="Amazon Ember" panose="020B0603020204020204" pitchFamily="34" charset="0"/>
              </a:rPr>
              <a:t> é um conjunto de regras que definem as ações aplicadas pelo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a um grupo de objetos.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Assim que uma política de ciclo de vida do S3 é definida,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dados migram automaticamente para uma classe de armazenamento diferente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sem causar alterações às aplicações.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Ao usar políticas de ciclo de vida, você pode alternar dados em intervalos regulares entre diferentes tipos de armazenamento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Esse ciclo reduz o custo geral, porque você paga menos pelos dados conforme eles se tornam menos importantes ao longo do tempo. Além de definir regras de ciclo de vida por objeto, você também pode definir regras de ciclo de vida por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o gerenciamento do ciclo de vida do objeto, consulte os detalhes </a:t>
            </a:r>
            <a:r>
              <a:rPr lang="pt-BR" dirty="0" err="1">
                <a:latin typeface="Amazon Ember" panose="020B0603020204020204" pitchFamily="34" charset="0"/>
                <a:ea typeface="Amazon Ember" panose="020B0603020204020204" pitchFamily="34" charset="0"/>
                <a:cs typeface="Amazon Ember" panose="020B0603020204020204" pitchFamily="34" charset="0"/>
              </a:rPr>
              <a:t>do</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gerenciamento</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do ciclo de vida de objetos na Documentação da AWS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85661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Reconhecer os problemas que 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rPr>
              <a:t>Simple</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rPr>
              <a:t>Storage</a:t>
            </a:r>
            <a:r>
              <a:rPr lang="pt-BR" sz="1100" dirty="0">
                <a:latin typeface="Amazon Ember" panose="020B0603020204020204" pitchFamily="34" charset="0"/>
                <a:ea typeface="Amazon Ember" panose="020B0603020204020204" pitchFamily="34" charset="0"/>
                <a:cs typeface="Amazon Ember" panose="020B0603020204020204" pitchFamily="34" charset="0"/>
              </a:rPr>
              <a:t> Service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S3) pode resolver</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Descrever como armazenar conteúdo de forma eficiente usando 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S3</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Reconhecer as várias classes de armazenamento e as considerações de custo do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S3</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Descrever como movimentar dados no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S3</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Descrever como escolher uma região</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Criar um site estático</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a:t>
            </a:r>
            <a:r>
              <a:rPr lang="pt-BR" dirty="0">
                <a:latin typeface="Amazon Ember" panose="020B0603020204020204" pitchFamily="34" charset="0"/>
                <a:ea typeface="Amazon Ember" panose="020B0603020204020204" pitchFamily="34" charset="0"/>
                <a:cs typeface="Amazon Ember" panose="020B0603020204020204" pitchFamily="34" charset="0"/>
              </a:rPr>
              <a:t>, pague somente pelo que usar. Não há taxa mínima. Há quatro componentes de custo a considerar na escolha da classe de armazenamento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mais adequada ao seu perfil de dados: definição de preço do armazenamento, definição de preço de solicitações e recuperação de dados, definição de preço de transferência e aceleração de transferência de dados, e definição de preço de recursos de gerenciamento de dados.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Detalhes sobre definição de preço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podem ser encontrados na página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Definição de preço do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 S3</a:t>
            </a:r>
            <a:r>
              <a:rPr lang="pt-BR" sz="1100"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71491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Classes de armazenamento do Amazon S3 incluem: S3 Standard, S3 Standard-Infrequent Access, S3 One Zone-Infrequent Access, S3 Intelligent-Tiering, S3 Glacier e S3 Glacier Deep Archive</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Uma política de ciclo de vida do Amazon S3 pode excluir ou mover objetos para classes de armazenamento menos caras com base na idade</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 transferência de dados da Internet para o Amazon S3 é gratuita, mas a transferência para outras regiões ou para a Internet inclui uma taxa</a:t>
            </a:r>
          </a:p>
        </p:txBody>
      </p:sp>
    </p:spTree>
    <p:extLst>
      <p:ext uri="{BB962C8B-B14F-4D97-AF65-F5344CB8AC3E}">
        <p14:creationId xmlns:p14="http://schemas.microsoft.com/office/powerpoint/2010/main" val="141416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Apresentação da seção 4: Movimentar dados no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S3.</a:t>
            </a:r>
          </a:p>
        </p:txBody>
      </p:sp>
    </p:spTree>
    <p:extLst>
      <p:ext uri="{BB962C8B-B14F-4D97-AF65-F5344CB8AC3E}">
        <p14:creationId xmlns:p14="http://schemas.microsoft.com/office/powerpoint/2010/main" val="2736354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76185"/>
          </a:xfrm>
        </p:spPr>
        <p:txBody>
          <a:bodyPr rtlCol="0"/>
          <a:lstStyle/>
          <a:p>
            <a:pPr rtl="0"/>
            <a:r>
              <a:rPr lang="pt-BR" b="0" i="0" dirty="0">
                <a:latin typeface="Amazon Ember" panose="020B0603020204020204" pitchFamily="34" charset="0"/>
                <a:ea typeface="Amazon Ember" panose="020B0603020204020204" pitchFamily="34" charset="0"/>
                <a:cs typeface="Amazon Ember" panose="020B0603020204020204" pitchFamily="34" charset="0"/>
              </a:rPr>
              <a:t>No laboratório guiado citado anteriormente neste módulo, você fez o upload de arquivos para o Amazon S3 usando </a:t>
            </a:r>
            <a:r>
              <a:rPr lang="pt-BR" dirty="0">
                <a:latin typeface="Amazon Ember" panose="020B0603020204020204" pitchFamily="34" charset="0"/>
                <a:ea typeface="Amazon Ember" panose="020B0603020204020204" pitchFamily="34" charset="0"/>
                <a:cs typeface="Amazon Ember" panose="020B0603020204020204" pitchFamily="34" charset="0"/>
              </a:rPr>
              <a:t>a interface do navegador da Web fornecida pelo </a:t>
            </a:r>
            <a:r>
              <a:rPr lang="pt-BR" b="0" i="0" dirty="0">
                <a:latin typeface="Amazon Ember" panose="020B0603020204020204" pitchFamily="34" charset="0"/>
                <a:ea typeface="Amazon Ember" panose="020B0603020204020204" pitchFamily="34" charset="0"/>
                <a:cs typeface="Amazon Ember" panose="020B0603020204020204" pitchFamily="34" charset="0"/>
              </a:rPr>
              <a:t>Console de Gerenciamento da AWS. É</a:t>
            </a:r>
            <a:r>
              <a:rPr lang="pt-BR" dirty="0">
                <a:latin typeface="Amazon Ember" panose="020B0603020204020204" pitchFamily="34" charset="0"/>
                <a:ea typeface="Amazon Ember" panose="020B0603020204020204" pitchFamily="34" charset="0"/>
                <a:cs typeface="Amazon Ember" panose="020B0603020204020204" pitchFamily="34" charset="0"/>
              </a:rPr>
              <a:t> a maneira mais simples de mover dados no Amazon S3. Ela oferece uma abordagem baseada em assistente, incluindo a opção de arrastar e soltar arquivos que você deseja copiar em um bucket.</a:t>
            </a:r>
          </a:p>
          <a:p>
            <a:pPr rtl="0"/>
            <a:endParaRPr lang="en-US" b="0" i="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dirty="0">
                <a:latin typeface="Amazon Ember" panose="020B0603020204020204" pitchFamily="34" charset="0"/>
                <a:ea typeface="Amazon Ember" panose="020B0603020204020204" pitchFamily="34" charset="0"/>
                <a:cs typeface="Amazon Ember" panose="020B0603020204020204" pitchFamily="34" charset="0"/>
              </a:rPr>
              <a:t>Nesta seção do módulo, você aprenderá sobre algumas opções adicionais disponíveis para mover dados no Amazon S3.</a:t>
            </a:r>
            <a:endParaRPr lang="en-US" b="0" i="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Duas dessas opções incluem o uso da Interface de linha de comando da AWS (AWS CLI) ou dos SDKs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exemplo de comando de upload da CLI da AWS é mostrado. No comando, você especifica </a:t>
            </a:r>
            <a:r>
              <a:rPr lang="pt-BR" i="1" dirty="0">
                <a:latin typeface="Amazon Ember" panose="020B0603020204020204" pitchFamily="34" charset="0"/>
                <a:ea typeface="Amazon Ember" panose="020B0603020204020204" pitchFamily="34" charset="0"/>
                <a:cs typeface="Amazon Ember" panose="020B0603020204020204" pitchFamily="34" charset="0"/>
              </a:rPr>
              <a:t>aws</a:t>
            </a:r>
            <a:r>
              <a:rPr lang="pt-BR" dirty="0">
                <a:latin typeface="Amazon Ember" panose="020B0603020204020204" pitchFamily="34" charset="0"/>
                <a:ea typeface="Amazon Ember" panose="020B0603020204020204" pitchFamily="34" charset="0"/>
                <a:cs typeface="Amazon Ember" panose="020B0603020204020204" pitchFamily="34" charset="0"/>
              </a:rPr>
              <a:t> para chamar a AWS CLI e, em seguida, o serviço, que é o </a:t>
            </a:r>
            <a:r>
              <a:rPr lang="pt-BR" i="1" dirty="0">
                <a:latin typeface="Amazon Ember" panose="020B0603020204020204" pitchFamily="34" charset="0"/>
                <a:ea typeface="Amazon Ember" panose="020B0603020204020204" pitchFamily="34" charset="0"/>
                <a:cs typeface="Amazon Ember" panose="020B0603020204020204" pitchFamily="34" charset="0"/>
              </a:rPr>
              <a:t>S3</a:t>
            </a:r>
            <a:r>
              <a:rPr lang="pt-BR" dirty="0">
                <a:latin typeface="Amazon Ember" panose="020B0603020204020204" pitchFamily="34" charset="0"/>
                <a:ea typeface="Amazon Ember" panose="020B0603020204020204" pitchFamily="34" charset="0"/>
                <a:cs typeface="Amazon Ember" panose="020B0603020204020204" pitchFamily="34" charset="0"/>
              </a:rPr>
              <a:t>. Em seguida, você envia um subcomando </a:t>
            </a:r>
            <a:r>
              <a:rPr lang="pt-BR" i="1" dirty="0">
                <a:latin typeface="Amazon Ember" panose="020B0603020204020204" pitchFamily="34" charset="0"/>
                <a:ea typeface="Amazon Ember" panose="020B0603020204020204" pitchFamily="34" charset="0"/>
                <a:cs typeface="Amazon Ember" panose="020B0603020204020204" pitchFamily="34" charset="0"/>
              </a:rPr>
              <a:t>cp</a:t>
            </a:r>
            <a:r>
              <a:rPr lang="pt-BR" dirty="0">
                <a:latin typeface="Amazon Ember" panose="020B0603020204020204" pitchFamily="34" charset="0"/>
                <a:ea typeface="Amazon Ember" panose="020B0603020204020204" pitchFamily="34" charset="0"/>
                <a:cs typeface="Amazon Ember" panose="020B0603020204020204" pitchFamily="34" charset="0"/>
              </a:rPr>
              <a:t> (ou cópia), seguido por </a:t>
            </a:r>
            <a:r>
              <a:rPr lang="pt-BR" i="1" dirty="0">
                <a:latin typeface="Amazon Ember" panose="020B0603020204020204" pitchFamily="34" charset="0"/>
                <a:ea typeface="Amazon Ember" panose="020B0603020204020204" pitchFamily="34" charset="0"/>
                <a:cs typeface="Amazon Ember" panose="020B0603020204020204" pitchFamily="34" charset="0"/>
              </a:rPr>
              <a:t>test.txt</a:t>
            </a:r>
            <a:r>
              <a:rPr lang="pt-BR" dirty="0">
                <a:latin typeface="Amazon Ember" panose="020B0603020204020204" pitchFamily="34" charset="0"/>
                <a:ea typeface="Amazon Ember" panose="020B0603020204020204" pitchFamily="34" charset="0"/>
                <a:cs typeface="Amazon Ember" panose="020B0603020204020204" pitchFamily="34" charset="0"/>
              </a:rPr>
              <a:t>, que é o arquivo local (que existe no seu computador) que deve ser copiado. Finalmente, </a:t>
            </a:r>
            <a:r>
              <a:rPr lang="pt-BR" i="1" dirty="0">
                <a:latin typeface="Amazon Ember" panose="020B0603020204020204" pitchFamily="34" charset="0"/>
                <a:ea typeface="Amazon Ember" panose="020B0603020204020204" pitchFamily="34" charset="0"/>
                <a:cs typeface="Amazon Ember" panose="020B0603020204020204" pitchFamily="34" charset="0"/>
              </a:rPr>
              <a:t>o parâmetro s3: //AWSDOC-EXAMPLE-BUCKET/test.txt </a:t>
            </a:r>
            <a:r>
              <a:rPr lang="pt-BR" dirty="0">
                <a:latin typeface="Amazon Ember" panose="020B0603020204020204" pitchFamily="34" charset="0"/>
                <a:ea typeface="Amazon Ember" panose="020B0603020204020204" pitchFamily="34" charset="0"/>
                <a:cs typeface="Amazon Ember" panose="020B0603020204020204" pitchFamily="34" charset="0"/>
              </a:rPr>
              <a:t>indica o bucket onde o arquivo deve ser carregado e a chave (</a:t>
            </a:r>
            <a:r>
              <a:rPr lang="pt-BR" i="1" dirty="0">
                <a:latin typeface="Amazon Ember" panose="020B0603020204020204" pitchFamily="34" charset="0"/>
                <a:ea typeface="Amazon Ember" panose="020B0603020204020204" pitchFamily="34" charset="0"/>
                <a:cs typeface="Amazon Ember" panose="020B0603020204020204" pitchFamily="34" charset="0"/>
              </a:rPr>
              <a:t>AWSDOC-EXAMPLE-BUCKET/test.txt </a:t>
            </a:r>
            <a:r>
              <a:rPr lang="pt-BR" dirty="0">
                <a:latin typeface="Amazon Ember" panose="020B0603020204020204" pitchFamily="34" charset="0"/>
                <a:ea typeface="Amazon Ember" panose="020B0603020204020204" pitchFamily="34" charset="0"/>
                <a:cs typeface="Amazon Ember" panose="020B0603020204020204" pitchFamily="34" charset="0"/>
              </a:rPr>
              <a:t>) onde o valor do objeto (conteúdo) deve ser armazenado.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S3 AWS CLI Command Reference</a:t>
            </a:r>
            <a:r>
              <a:rPr lang="pt-BR" dirty="0">
                <a:latin typeface="Amazon Ember" panose="020B0603020204020204" pitchFamily="34" charset="0"/>
                <a:ea typeface="Amazon Ember" panose="020B0603020204020204" pitchFamily="34" charset="0"/>
                <a:cs typeface="Amazon Ember" panose="020B0603020204020204" pitchFamily="34" charset="0"/>
              </a:rPr>
              <a:t> fornece mais detalhes.</a:t>
            </a:r>
          </a:p>
        </p:txBody>
      </p:sp>
    </p:spTree>
    <p:extLst>
      <p:ext uri="{BB962C8B-B14F-4D97-AF65-F5344CB8AC3E}">
        <p14:creationId xmlns:p14="http://schemas.microsoft.com/office/powerpoint/2010/main" val="1490678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02257"/>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Multipart</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U</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pload API permite que você faça upload consistentemente de objetos grandes em partes gerenciáveis. Os benefícios incluem:</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Taxa de transferência aprimorada</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você pode fazer upload de partes em paralelo para melhorar a taxa de transferência.</a:t>
            </a:r>
          </a:p>
          <a:p>
            <a:pPr marL="171450" lvl="0" indent="-171450" rtl="0">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Recuperação rápida de alguns problemas de rede</a:t>
            </a:r>
            <a:r>
              <a:rPr lang="pt-BR" b="1" dirty="0">
                <a:latin typeface="Amazon Ember" panose="020B0603020204020204" pitchFamily="34" charset="0"/>
                <a:ea typeface="Amazon Ember" panose="020B0603020204020204" pitchFamily="34" charset="0"/>
                <a:cs typeface="Amazon Ember" panose="020B0603020204020204" pitchFamily="34" charset="0"/>
              </a:rPr>
              <a:t>:</a:t>
            </a:r>
            <a:r>
              <a:rPr lang="pt-BR" dirty="0">
                <a:latin typeface="Amazon Ember" panose="020B0603020204020204" pitchFamily="34" charset="0"/>
                <a:ea typeface="Amazon Ember" panose="020B0603020204020204" pitchFamily="34" charset="0"/>
                <a:cs typeface="Amazon Ember" panose="020B0603020204020204" pitchFamily="34" charset="0"/>
              </a:rPr>
              <a:t> partes de tamanho menor minimizam o impacto de reiniciar um upload que tenha falhado devido a um erro de rede.</a:t>
            </a:r>
          </a:p>
          <a:p>
            <a:pPr marL="171450" lvl="0" indent="-171450" rtl="0">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Pausar e retomar uploads de objeto</a:t>
            </a:r>
            <a:r>
              <a:rPr lang="pt-BR" b="1" dirty="0">
                <a:latin typeface="Amazon Ember" panose="020B0603020204020204" pitchFamily="34" charset="0"/>
                <a:ea typeface="Amazon Ember" panose="020B0603020204020204" pitchFamily="34" charset="0"/>
                <a:cs typeface="Amazon Ember" panose="020B0603020204020204" pitchFamily="34" charset="0"/>
              </a:rPr>
              <a:t>:</a:t>
            </a:r>
            <a:r>
              <a:rPr lang="pt-BR" dirty="0">
                <a:latin typeface="Amazon Ember" panose="020B0603020204020204" pitchFamily="34" charset="0"/>
                <a:ea typeface="Amazon Ember" panose="020B0603020204020204" pitchFamily="34" charset="0"/>
                <a:cs typeface="Amazon Ember" panose="020B0603020204020204" pitchFamily="34" charset="0"/>
              </a:rPr>
              <a:t> você pode fazer upload de partes do objeto ao longo do tempo. Depois de iniciar um </a:t>
            </a:r>
            <a:r>
              <a:rPr lang="pt-BR" dirty="0" err="1">
                <a:latin typeface="Amazon Ember" panose="020B0603020204020204" pitchFamily="34" charset="0"/>
                <a:ea typeface="Amazon Ember" panose="020B0603020204020204" pitchFamily="34" charset="0"/>
                <a:cs typeface="Amazon Ember" panose="020B0603020204020204" pitchFamily="34" charset="0"/>
              </a:rPr>
              <a:t>multipart</a:t>
            </a:r>
            <a:r>
              <a:rPr lang="pt-BR" dirty="0">
                <a:latin typeface="Amazon Ember" panose="020B0603020204020204" pitchFamily="34" charset="0"/>
                <a:ea typeface="Amazon Ember" panose="020B0603020204020204" pitchFamily="34" charset="0"/>
                <a:cs typeface="Amazon Ember" panose="020B0603020204020204" pitchFamily="34" charset="0"/>
              </a:rPr>
              <a:t> upload, não há expiração. Você deve concluir ou interromper explicitamente o </a:t>
            </a:r>
            <a:r>
              <a:rPr lang="pt-BR" dirty="0" err="1">
                <a:latin typeface="Amazon Ember" panose="020B0603020204020204" pitchFamily="34" charset="0"/>
                <a:ea typeface="Amazon Ember" panose="020B0603020204020204" pitchFamily="34" charset="0"/>
                <a:cs typeface="Amazon Ember" panose="020B0603020204020204" pitchFamily="34" charset="0"/>
              </a:rPr>
              <a:t>multipart</a:t>
            </a:r>
            <a:r>
              <a:rPr lang="pt-BR" dirty="0">
                <a:latin typeface="Amazon Ember" panose="020B0603020204020204" pitchFamily="34" charset="0"/>
                <a:ea typeface="Amazon Ember" panose="020B0603020204020204" pitchFamily="34" charset="0"/>
                <a:cs typeface="Amazon Ember" panose="020B0603020204020204" pitchFamily="34" charset="0"/>
              </a:rPr>
              <a:t> upload.</a:t>
            </a:r>
          </a:p>
          <a:p>
            <a:pPr marL="171450" lvl="0" indent="-171450" rtl="0">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Capacidade de iniciar um upload antes de saber o tamanho final do objeto</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você pode fazer upload de um objeto enquanto ele está sendo criado.</a:t>
            </a:r>
          </a:p>
          <a:p>
            <a:pPr marL="171450" lvl="0" indent="-171450" rtl="0">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Capacidade de fazer upload de grandes objetos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0" dirty="0">
                <a:latin typeface="Amazon Ember" panose="020B0603020204020204" pitchFamily="34" charset="0"/>
                <a:ea typeface="Amazon Ember" panose="020B0603020204020204" pitchFamily="34" charset="0"/>
                <a:cs typeface="Amazon Ember" panose="020B0603020204020204" pitchFamily="34" charset="0"/>
              </a:rPr>
              <a:t>ao usar a </a:t>
            </a:r>
            <a:r>
              <a:rPr lang="pt-BR" dirty="0">
                <a:latin typeface="Amazon Ember" panose="020B0603020204020204" pitchFamily="34" charset="0"/>
                <a:ea typeface="Amazon Ember" panose="020B0603020204020204" pitchFamily="34" charset="0"/>
                <a:cs typeface="Amazon Ember" panose="020B0603020204020204" pitchFamily="34" charset="0"/>
              </a:rPr>
              <a:t>API </a:t>
            </a:r>
            <a:r>
              <a:rPr lang="pt-BR" dirty="0" err="1">
                <a:latin typeface="Amazon Ember" panose="020B0603020204020204" pitchFamily="34" charset="0"/>
                <a:ea typeface="Amazon Ember" panose="020B0603020204020204" pitchFamily="34" charset="0"/>
                <a:cs typeface="Amazon Ember" panose="020B0603020204020204" pitchFamily="34" charset="0"/>
              </a:rPr>
              <a:t>multipart</a:t>
            </a:r>
            <a:r>
              <a:rPr lang="pt-BR" dirty="0">
                <a:latin typeface="Amazon Ember" panose="020B0603020204020204" pitchFamily="34" charset="0"/>
                <a:ea typeface="Amazon Ember" panose="020B0603020204020204" pitchFamily="34" charset="0"/>
                <a:cs typeface="Amazon Ember" panose="020B0603020204020204" pitchFamily="34" charset="0"/>
              </a:rPr>
              <a:t> upload, você pode fazer upload de objetos grandes, de até 5 TB.</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lv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Observe que os arquivos devem ter pelo menos 5 MB de tamanho para usar o recurso </a:t>
            </a:r>
            <a:r>
              <a:rPr lang="pt-BR" dirty="0" err="1">
                <a:latin typeface="Amazon Ember" panose="020B0603020204020204" pitchFamily="34" charset="0"/>
                <a:ea typeface="Amazon Ember" panose="020B0603020204020204" pitchFamily="34" charset="0"/>
                <a:cs typeface="Amazon Ember" panose="020B0603020204020204" pitchFamily="34" charset="0"/>
              </a:rPr>
              <a:t>multipart</a:t>
            </a:r>
            <a:r>
              <a:rPr lang="pt-BR" dirty="0">
                <a:latin typeface="Amazon Ember" panose="020B0603020204020204" pitchFamily="34" charset="0"/>
                <a:ea typeface="Amazon Ember" panose="020B0603020204020204" pitchFamily="34" charset="0"/>
                <a:cs typeface="Amazon Ember" panose="020B0603020204020204" pitchFamily="34" charset="0"/>
              </a:rPr>
              <a:t> upload.</a:t>
            </a:r>
          </a:p>
        </p:txBody>
      </p:sp>
    </p:spTree>
    <p:extLst>
      <p:ext uri="{BB962C8B-B14F-4D97-AF65-F5344CB8AC3E}">
        <p14:creationId xmlns:p14="http://schemas.microsoft.com/office/powerpoint/2010/main" val="3266635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S3 Transfer Acceleration permite a transferência de dados rápida e fácil para um bucket do S3, aproveitando o Amazon CloudFront e os pontos de presença da AWS distribuídos globalmente. Em seguida, esses dados são roteados para o Amazon S3 em um caminho de rede otimizado.</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Use o Transfer Acceleration quando você</a:t>
            </a:r>
            <a:r>
              <a:rPr lang="pt-BR">
                <a:latin typeface="Amazon Ember" panose="020B0603020204020204" pitchFamily="34" charset="0"/>
                <a:ea typeface="Amazon Ember" panose="020B0603020204020204" pitchFamily="34" charset="0"/>
                <a:cs typeface="Amazon Ember" panose="020B0603020204020204" pitchFamily="34" charset="0"/>
              </a:rPr>
              <a:t>:</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latin typeface="Amazon Ember" panose="020B0603020204020204" pitchFamily="34" charset="0"/>
                <a:ea typeface="Amazon Ember" panose="020B0603020204020204" pitchFamily="34" charset="0"/>
                <a:cs typeface="Amazon Ember" panose="020B0603020204020204" pitchFamily="34" charset="0"/>
              </a:rPr>
              <a:t>Tiver clientes em todo o mundo que fazem upload em um bucket centralizado</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latin typeface="Amazon Ember" panose="020B0603020204020204" pitchFamily="34" charset="0"/>
                <a:ea typeface="Amazon Ember" panose="020B0603020204020204" pitchFamily="34" charset="0"/>
                <a:cs typeface="Amazon Ember" panose="020B0603020204020204" pitchFamily="34" charset="0"/>
              </a:rPr>
              <a:t>Transferir gigabytes ou terabytes de dados entre continentes regularmente</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latin typeface="Amazon Ember" panose="020B0603020204020204" pitchFamily="34" charset="0"/>
                <a:ea typeface="Amazon Ember" panose="020B0603020204020204" pitchFamily="34" charset="0"/>
                <a:cs typeface="Amazon Ember" panose="020B0603020204020204" pitchFamily="34" charset="0"/>
              </a:rPr>
              <a:t>Subutilizar a largura de banda disponível via Internet ao fazer upload no Amazon S3</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14226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Agora, o instrutor pode demonstrar a ferramenta S3 Transfer Acceleration.</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90373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43200"/>
          </a:xfrm>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b="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Snowball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uma opção de transporte de dados em escala de petabytes que não exige que você escreva nenhum código ou compre qualquer hardware para transferir dados. Basta criar um trabalho no Console de Gerenciamento da AWS e um dispositivo do Snowball será enviado para você. Conecte o equipamento à sua rede local e transfira os arquivos diretamente para ele.</a:t>
            </a:r>
            <a:r>
              <a:rPr lang="pt-BR">
                <a:latin typeface="Amazon Ember" panose="020B0603020204020204" pitchFamily="34" charset="0"/>
                <a:ea typeface="Amazon Ember" panose="020B0603020204020204" pitchFamily="34" charset="0"/>
                <a:cs typeface="Amazon Ember" panose="020B0603020204020204" pitchFamily="34" charset="0"/>
              </a:rPr>
              <a:t> Em seguida, envie-o de volta e acompanhe o status da sua remessa. Quando o dispositivo chegar à</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instalação segura da Amazon, os dados serão transferidos para sua conta da AWS.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58179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43200"/>
          </a:xfrm>
        </p:spPr>
        <p:txBody>
          <a:bodyPr rtlCol="0"/>
          <a:lstStyle/>
          <a:p>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Snowmobile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uma opção de transferência de dados ainda maior que opera em escala de exabytes. Um exabyte é 1 milhão de terabytes ou 1 bilhão de gigabytes. Ele só deve ser usado para mover quantidades extremamente grandes de dados para a AWS. Um Snowmobile é um contêiner de transporte robusto de 13,7 metros de comprimento que é puxado por um caminhão semi-reboque. Você pode transferir 100 PB por Snowmobile.</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tentasse transferir 100 petabytes de dados pela Internet a uma velocidade de upload de 10 Gbps (presumindo uma sobrecarga TCP/IP de 10%), levaria aproximadamente 1.018 dias (quase três anos) para terminar o upload dos dados. Isso não seria prático. Nesses casos, o uso do AWS Snowmobile para transferir os dados é uma opção melhor.</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Snowmobile usa várias camadas de segurança, criadas para proteger os dados, incluindo pessoal de segurança dedicado, rastreamento via GPS, monitoramento de alarmes, vigilância por vídeo 24 horas por dia, 7 dias por semana e um veículo de escolta de segurança opcional quando em trânsito. Todos os dados são criptografados com chaves de criptografia de 256 bits, gerenciadas pelo AWS Key Management Service (AWS KMS) e projetadas para garantir a segurança e a cadeia de custódia completa dos dados.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73014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 opção multipart upload do S3 é uma boa sugestão para arquivos maiores que 100 MB e em situações em que a conectividade de rede pode ser inconsistente</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Amazon S3 Transfer Acceleration usa pontos de presença e pode aumentar significativamente a velocidade dos uploads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latin typeface="Amazon Ember" panose="020B0603020204020204" pitchFamily="34" charset="0"/>
                <a:ea typeface="Amazon Ember" panose="020B0603020204020204" pitchFamily="34" charset="0"/>
                <a:cs typeface="Amazon Ember" panose="020B0603020204020204" pitchFamily="34" charset="0"/>
              </a:rPr>
              <a:t>O AWS Snowball fornece uma maneira de transferir petabytes de dados, e o AWS Snowmobile fornece uma maneira de transferir exabytes de dados para a AWS</a:t>
            </a:r>
          </a:p>
        </p:txBody>
      </p:sp>
    </p:spTree>
    <p:extLst>
      <p:ext uri="{BB962C8B-B14F-4D97-AF65-F5344CB8AC3E}">
        <p14:creationId xmlns:p14="http://schemas.microsoft.com/office/powerpoint/2010/main" val="307757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Apresentação da seção 1: A arquitetura mais simples.</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5: Escolher uma região para a arquitetura.</a:t>
            </a:r>
          </a:p>
        </p:txBody>
      </p:sp>
    </p:spTree>
    <p:extLst>
      <p:ext uri="{BB962C8B-B14F-4D97-AF65-F5344CB8AC3E}">
        <p14:creationId xmlns:p14="http://schemas.microsoft.com/office/powerpoint/2010/main" val="1523090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Há muitas considerações quando você decide em qual região hospedar seus dados.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Primeiro, </a:t>
            </a:r>
            <a:r>
              <a:rPr lang="pt-BR" dirty="0">
                <a:latin typeface="Amazon Ember" panose="020B0603020204020204" pitchFamily="34" charset="0"/>
                <a:ea typeface="Amazon Ember" panose="020B0603020204020204" pitchFamily="34" charset="0"/>
                <a:cs typeface="Amazon Ember" panose="020B0603020204020204" pitchFamily="34" charset="0"/>
              </a:rPr>
              <a:t>você deve considerar </a:t>
            </a:r>
            <a:r>
              <a:rPr lang="pt-BR" b="0" i="1" dirty="0">
                <a:latin typeface="Amazon Ember" panose="020B0603020204020204" pitchFamily="34" charset="0"/>
                <a:ea typeface="Amazon Ember" panose="020B0603020204020204" pitchFamily="34" charset="0"/>
                <a:cs typeface="Amazon Ember" panose="020B0603020204020204" pitchFamily="34" charset="0"/>
              </a:rPr>
              <a:t>as leis de privacidade de dados </a:t>
            </a:r>
            <a:r>
              <a:rPr lang="pt-BR" dirty="0">
                <a:latin typeface="Amazon Ember" panose="020B0603020204020204" pitchFamily="34" charset="0"/>
                <a:ea typeface="Amazon Ember" panose="020B0603020204020204" pitchFamily="34" charset="0"/>
                <a:cs typeface="Amazon Ember" panose="020B0603020204020204" pitchFamily="34" charset="0"/>
              </a:rPr>
              <a:t>e seus requisitos de conformidade regulamentar.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dados que você armazena na AWS estão sujeitos às leis do país e da localidade onde são armazenados. Além disso, algumas leis determinam que, se sua empresa estiver atuando naquela jurisdição, você não poderá armazenar esses dados em nenhum outro lugar. Da mesma forma, padrões de </a:t>
            </a:r>
            <a:r>
              <a:rPr lang="pt-BR" sz="1100" b="0" i="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conformidade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(como a Health Insurance Portability and Accountability Act, ou HIPAA nos EUA) têm diretrizes rigorosas sobre como e onde os dados podem ser armazenados.</a:t>
            </a:r>
            <a:endParaRPr lang="en-US"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segundo lugar, a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proximidade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 fator importante na escolha da sua região, especialmente quando a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latência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 um fator crítico. Na maioria dos casos, a diferença de latência entre uma região mais próxima e outra região mais distante é relativamente pequena, mas mesmo pequenas diferenças de latência podem afetar a experiência do cliente. Os clientes esperam ambientes responsivos e, conforme o tempo passa e a tecnologia se torna mais eficiente, essas expectativas também aumentam.</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2282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29051"/>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você escolhe uma região, uma terceira consideração importante é a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disponibilidade de serviços e recursos da AWS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Embora a AWS se esforce para disponibilizar todos os serviços e recursos em todos os lugares, complicações resultantes desse alcance global podem transformar esse objetivo em um desafio. </a:t>
            </a:r>
            <a:r>
              <a:rPr lang="pt-BR" dirty="0">
                <a:latin typeface="Amazon Ember" panose="020B0603020204020204" pitchFamily="34" charset="0"/>
                <a:ea typeface="Amazon Ember" panose="020B0603020204020204" pitchFamily="34" charset="0"/>
                <a:cs typeface="Amazon Ember" panose="020B0603020204020204" pitchFamily="34" charset="0"/>
              </a:rPr>
              <a:t>Em vez de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esperar até que um serviço esteja disponível em todos os lugares antes de iniciá-lo, os serviços são liberados quando estiverem prontos. </a:t>
            </a:r>
            <a:r>
              <a:rPr lang="pt-BR" dirty="0">
                <a:latin typeface="Amazon Ember" panose="020B0603020204020204" pitchFamily="34" charset="0"/>
                <a:ea typeface="Amazon Ember" panose="020B0603020204020204" pitchFamily="34" charset="0"/>
                <a:cs typeface="Amazon Ember" panose="020B0603020204020204" pitchFamily="34" charset="0"/>
              </a:rPr>
              <a:t>A disponibilidade do serviço é então expandida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mais rápido possível.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quarta consideração quando você escolhe uma região é o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custo</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Os custos de serviços podem variar dependendo da região em que são usados. Por exemplo, uma instância do Amazon EC2 na região us-east-1 pode não custar o mesmo caso ela fosse executada na região eu-west-1. Normalmente, a diferença de custo pode não ser suficiente para prevalecer sobre as outras três considerações. No entanto, nos casos em que as diferenças em latência, conformidade e disponibilidade do serviço entre as regiões forem mínimas, você pode economizar usando a região de custo mais baixo para o seu ambiente.</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 finalmente,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tiver clientes em diferentes áreas do mundo, considere otimizar sua experiência replicando seu ambiente em várias regiões mais próximas a eles. Nesse caso, com a distribuição da carga em vários ambientes, os custos para os componentes em cada ambiente podem baixar, mesmo com a adição de infraestrutura. Por exemplo, adicionar um segundo ambiente de aplicações pode permitir que você reduza pela metade os requisitos de processamento e de capacidade de armazenamento de cada ambiente. Como a AWS foi criada para proporcionar esse tipo de flexibilidade, e como você paga apenas pelo que usar, é possível reduzir facilmente seu ambiente existente como uma forma de mitigar o custo da adição de outro ambiente.</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desvantagem dessa abordagem é que agora você tem dois ambientes para gerenciar. Além disso, nem todos os componentes serão reduzidos o suficiente para mitigar todos os custos dos novos componentes. E talvez você precise manter uma única “fonte confiável” de armazenamento em uma região, como uma instância principal do Amazon Relational Database Service (Amazon RDS). Sua região secundária precisaria se comunicar com a instância de armazenamento, o que pode aumentar a latência e o custo dessas operações.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3064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a:t>
            </a:r>
            <a:r>
              <a:rPr lang="pt-BR" sz="1100" i="0">
                <a:latin typeface="Amazon Ember" panose="020B0603020204020204" pitchFamily="34" charset="0"/>
                <a:ea typeface="Amazon Ember" panose="020B0603020204020204" pitchFamily="34" charset="0"/>
                <a:cs typeface="Amazon Ember" panose="020B0603020204020204" pitchFamily="34" charset="0"/>
              </a:rPr>
              <a:t>Módulo 3 - Laboratório de desafio: Criar um site estático para a cafeteria.</a:t>
            </a:r>
          </a:p>
        </p:txBody>
      </p:sp>
    </p:spTree>
    <p:extLst>
      <p:ext uri="{BB962C8B-B14F-4D97-AF65-F5344CB8AC3E}">
        <p14:creationId xmlns:p14="http://schemas.microsoft.com/office/powerpoint/2010/main" val="3175352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Sofía mencionou a Nikhil que gostaria que a cafeteria tivesse um site com imagens. O site também deve fornecer aos clientes detalhes comerciais, como a localização da loja, o horário de atendimento e o número de telefone.</a:t>
            </a: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Nikhil está animado para criar o site da cafeteria. Durante esta atividade, você assumirá o papel de Nikhil e trabalhará para produzir os resultados esperados por todos na cafeteria. Talvez você possa até superar as expectativas!</a:t>
            </a: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31235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de desafio, você realizará as seguintes tarefas: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Extrair os arquivos necessários para este laboratório</a:t>
            </a:r>
          </a:p>
          <a:p>
            <a:pPr marL="228600" indent="-228600" rtl="0">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Criar um bucket do S3 para hospedar o site estático</a:t>
            </a:r>
          </a:p>
          <a:p>
            <a:pPr marL="228600" indent="-228600" rtl="0">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Fazer upload do conteúdo no bucket do S3</a:t>
            </a:r>
          </a:p>
          <a:p>
            <a:pPr marL="228600" indent="-228600" rtl="0">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Criar uma política de bucket para conceder acesso público de leitura</a:t>
            </a:r>
          </a:p>
          <a:p>
            <a:pPr marL="228600" indent="-228600" rtl="0">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Habilitar o versionamento no bucket do S3</a:t>
            </a:r>
          </a:p>
          <a:p>
            <a:pPr marL="228600" indent="-228600" rtl="0">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Definir políticas de ciclo de vida</a:t>
            </a:r>
          </a:p>
          <a:p>
            <a:pPr marL="228600" indent="-228600" rtl="0">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Habilitar a replicação entre regiões</a:t>
            </a:r>
          </a:p>
        </p:txBody>
      </p:sp>
    </p:spTree>
    <p:extLst>
      <p:ext uri="{BB962C8B-B14F-4D97-AF65-F5344CB8AC3E}">
        <p14:creationId xmlns:p14="http://schemas.microsoft.com/office/powerpoint/2010/main" val="790642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de desafio, você criará um site estático para a cafeteria. O site será hospedado no Amazon S3. Depois que o bucket do S3 for criado e configurado corretamente para a hospedagem de sites, um navegador da Web deverá poder acessar o site diretamente usando a URL atribuída do endpoint do Amazon S3.</a:t>
            </a:r>
            <a:endParaRPr lang="en-US" sz="1100" b="0" baseline="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06670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começar o laboratório de desafio.</a:t>
            </a:r>
          </a:p>
        </p:txBody>
      </p:sp>
    </p:spTree>
    <p:extLst>
      <p:ext uri="{BB962C8B-B14F-4D97-AF65-F5344CB8AC3E}">
        <p14:creationId xmlns:p14="http://schemas.microsoft.com/office/powerpoint/2010/main" val="514071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Seu instrutor poderá liderar uma conversa sobre as principais lições do laboratório de desafio, depois que você concluí-lo.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81513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 e uma discussão sobre uma pergunta simulada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À medida que cada módulo introduz novos recursos, as partes correspondentes deste diagrama maior serão reveladas.</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dirty="0">
                <a:latin typeface="Amazon Ember" panose="020B0603020204020204" pitchFamily="34" charset="0"/>
                <a:ea typeface="Amazon Ember" panose="020B0603020204020204" pitchFamily="34" charset="0"/>
                <a:cs typeface="Amazon Ember" panose="020B0603020204020204" pitchFamily="34" charset="0"/>
              </a:rPr>
              <a:t>Neste módulo, você começa com uma das arquiteturas mais simples que podem ser implementadas na AWS, que é a criação de um site estático hospedado inteiramente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Você também aprenderá sobre as várias opções de armazenamento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 algumas considerações importantes para quando escolher uma região na AWS. </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246224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Em resumo, neste módulo você aprendeu 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Reconhecer os problemas que o Amazon Simple Storage Service (Amazon S3) pode resolver</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Descrever como armazenar conteúdo de forma eficiente usando o Amazon S3</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Reconhecer as várias classes de armazenamento e as considerações de custo do Amazon S3</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Descrever como movimentar dados no Amazon S3</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Descrever como escolher uma região</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Criar um site estático</a:t>
            </a:r>
          </a:p>
        </p:txBody>
      </p:sp>
    </p:spTree>
    <p:extLst>
      <p:ext uri="{BB962C8B-B14F-4D97-AF65-F5344CB8AC3E}">
        <p14:creationId xmlns:p14="http://schemas.microsoft.com/office/powerpoint/2010/main" val="718544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latin typeface="Amazon Ember" panose="020B0603020204020204" pitchFamily="34" charset="0"/>
                <a:ea typeface="Amazon Ember" panose="020B0603020204020204" pitchFamily="34" charset="0"/>
                <a:cs typeface="Amazon Ember" panose="020B0603020204020204" pitchFamily="34" charset="0"/>
              </a:rPr>
              <a:t>Leia as respostas oferecidas e exclua as erradas com base nas palavras-chave destacadas anteriormente.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000" b="1">
                <a:latin typeface="Amazon Ember" panose="020B0603020204020204" pitchFamily="34" charset="0"/>
                <a:ea typeface="Amazon Ember" panose="020B0603020204020204" pitchFamily="34" charset="0"/>
                <a:cs typeface="Amazon Ember" panose="020B0603020204020204" pitchFamily="34" charset="0"/>
              </a:rPr>
              <a:t>A resposta correta é B.</a:t>
            </a:r>
            <a:r>
              <a:rPr lang="pt-BR" sz="1000">
                <a:latin typeface="Amazon Ember" panose="020B0603020204020204" pitchFamily="34" charset="0"/>
                <a:ea typeface="Amazon Ember" panose="020B0603020204020204" pitchFamily="34" charset="0"/>
                <a:cs typeface="Amazon Ember" panose="020B0603020204020204" pitchFamily="34" charset="0"/>
              </a:rPr>
              <a:t> Se um objeto com versionamento for excluído, ele ainda poderá ser recuperado com a recuperação da versão final. A resposta A perderia todas as alterações que foram confirmadas desde o snapshot anterior. O armazenamento de dados em dois buckets do S3 (resposta C) forneceria um pouco mais de proteção, mas um usuário ainda poderia excluir o objeto de ambos os buckets. O armazenamento de instâncias do EC2 (resposta D) é um armazenamento temporário e nunca deve ser usado para dados que exijam durabilidade.</a:t>
            </a:r>
          </a:p>
          <a:p>
            <a:pPr rtl="0"/>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88781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u="sng">
                <a:latin typeface="Amazon Ember" panose="020B0603020204020204" pitchFamily="34" charset="0"/>
                <a:ea typeface="Amazon Ember" panose="020B0603020204020204" pitchFamily="34" charset="0"/>
                <a:cs typeface="Amazon Ember" panose="020B0603020204020204" pitchFamily="34" charset="0"/>
                <a:hlinkClick r:id="rId3"/>
              </a:rPr>
              <a:t>Guia do desenvolvedor do Amazon S3</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u="sng">
                <a:latin typeface="Amazon Ember" panose="020B0603020204020204" pitchFamily="34" charset="0"/>
                <a:ea typeface="Amazon Ember" panose="020B0603020204020204" pitchFamily="34" charset="0"/>
                <a:cs typeface="Amazon Ember" panose="020B0603020204020204" pitchFamily="34" charset="0"/>
                <a:hlinkClick r:id="rId4"/>
              </a:rPr>
              <a:t>Perguntas frequentes sobre o Amazon S3</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u="sng">
                <a:latin typeface="Amazon Ember" panose="020B0603020204020204" pitchFamily="34" charset="0"/>
                <a:ea typeface="Amazon Ember" panose="020B0603020204020204" pitchFamily="34" charset="0"/>
                <a:cs typeface="Amazon Ember" panose="020B0603020204020204" pitchFamily="34" charset="0"/>
                <a:hlinkClick r:id="rId5"/>
              </a:rPr>
              <a:t>Cenários comuns de uso do Amazon S3</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u="sng">
                <a:latin typeface="Amazon Ember" panose="020B0603020204020204" pitchFamily="34" charset="0"/>
                <a:ea typeface="Amazon Ember" panose="020B0603020204020204" pitchFamily="34" charset="0"/>
                <a:cs typeface="Amazon Ember" panose="020B0603020204020204" pitchFamily="34" charset="0"/>
                <a:hlinkClick r:id="rId6"/>
              </a:rPr>
              <a:t>Whitepaper do AWS Storage Services</a:t>
            </a:r>
            <a:endParaRPr lang="en-US" u="sng"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latin typeface="Amazon Ember" panose="020B0603020204020204" pitchFamily="34" charset="0"/>
                <a:ea typeface="Amazon Ember" panose="020B0603020204020204" pitchFamily="34" charset="0"/>
                <a:cs typeface="Amazon Ember" panose="020B0603020204020204" pitchFamily="34" charset="0"/>
                <a:hlinkClick r:id="rId7"/>
              </a:rPr>
              <a:t>Comparação de classes de armazenamento do Amazon S3</a:t>
            </a:r>
            <a:endParaRPr lang="en-US" u="sng"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u="sng">
                <a:latin typeface="Amazon Ember" panose="020B0603020204020204" pitchFamily="34" charset="0"/>
                <a:ea typeface="Amazon Ember" panose="020B0603020204020204" pitchFamily="34" charset="0"/>
                <a:cs typeface="Amazon Ember" panose="020B0603020204020204" pitchFamily="34" charset="0"/>
                <a:hlinkClick r:id="rId8"/>
              </a:rPr>
              <a:t>Bloqueio de acesso público do Amazon S3</a:t>
            </a:r>
            <a:endParaRPr lang="en-US" u="sng"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43823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cafeteria, com um ponto único em uma cidade grande, vende doces e café. Os donos da empresa, o casal Frank e Martha, também trabalham na cafeteria. A filha deles, </a:t>
            </a:r>
            <a:r>
              <a:rPr lang="pt-BR" dirty="0" err="1">
                <a:latin typeface="Amazon Ember" panose="020B0603020204020204" pitchFamily="34" charset="0"/>
                <a:ea typeface="Amazon Ember" panose="020B0603020204020204" pitchFamily="34" charset="0"/>
                <a:cs typeface="Amazon Ember" panose="020B0603020204020204" pitchFamily="34" charset="0"/>
              </a:rPr>
              <a:t>Sofía</a:t>
            </a:r>
            <a:r>
              <a:rPr lang="pt-BR" dirty="0">
                <a:latin typeface="Amazon Ember" panose="020B0603020204020204" pitchFamily="34" charset="0"/>
                <a:ea typeface="Amazon Ember" panose="020B0603020204020204" pitchFamily="34" charset="0"/>
                <a:cs typeface="Amazon Ember" panose="020B0603020204020204" pitchFamily="34" charset="0"/>
              </a:rPr>
              <a:t>, e seu outro funcionário, Nikhil, que é estudante no colegial, também trabalham lá.</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cafeteria atualmente não tem uma estratégia de marketing. Basicamente, eles atraem novos clientes quando alguém passa em frente, vê a cafeteria e decide entrar. A cafeteria é reconhecida por seus doces e cafés de alta qualidade, mas sua reputação está limitada às pessoas que já visitaram o local ou que ouviram outros clientes falarem dela.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err="1">
                <a:latin typeface="Amazon Ember" panose="020B0603020204020204" pitchFamily="34" charset="0"/>
                <a:ea typeface="Amazon Ember" panose="020B0603020204020204" pitchFamily="34" charset="0"/>
                <a:cs typeface="Amazon Ember" panose="020B0603020204020204" pitchFamily="34" charset="0"/>
              </a:rPr>
              <a:t>Sofía</a:t>
            </a:r>
            <a:r>
              <a:rPr lang="pt-BR" dirty="0">
                <a:latin typeface="Amazon Ember" panose="020B0603020204020204" pitchFamily="34" charset="0"/>
                <a:ea typeface="Amazon Ember" panose="020B0603020204020204" pitchFamily="34" charset="0"/>
                <a:cs typeface="Amazon Ember" panose="020B0603020204020204" pitchFamily="34" charset="0"/>
              </a:rPr>
              <a:t> sugeriu ampliar a visibilidade dos produtos que a cafeteria oferece na vizinhança e Frank e Martha concordaram. A cafeteria ainda não tem presença na Internet e não usa nenhum serviço de computação em nuvem, mas isso está prestes a mudar. O primeiro desafio será criar um site básico para a cafeteria.</a:t>
            </a:r>
          </a:p>
          <a:p>
            <a:pPr rtl="0"/>
            <a:endParaRPr lang="en-US" dirty="0" smtClean="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Neste módulo, você saberá mais detalhes sobre os requisitos comerciais da cafeteria, e como usar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Web Services para cumprir esses requisitos.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69385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Apresentação da seção 2: Usar 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S3.</a:t>
            </a:r>
          </a:p>
        </p:txBody>
      </p:sp>
    </p:spTree>
    <p:extLst>
      <p:ext uri="{BB962C8B-B14F-4D97-AF65-F5344CB8AC3E}">
        <p14:creationId xmlns:p14="http://schemas.microsoft.com/office/powerpoint/2010/main" val="2286820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29050"/>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é um serviço de</a:t>
            </a:r>
            <a:r>
              <a:rPr lang="pt-BR" i="1" dirty="0">
                <a:latin typeface="Amazon Ember" panose="020B0603020204020204" pitchFamily="34" charset="0"/>
                <a:ea typeface="Amazon Ember" panose="020B0603020204020204" pitchFamily="34" charset="0"/>
                <a:cs typeface="Amazon Ember" panose="020B0603020204020204" pitchFamily="34" charset="0"/>
              </a:rPr>
              <a:t>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armazenamento de objetos</a:t>
            </a:r>
            <a:r>
              <a:rPr lang="pt-BR" dirty="0">
                <a:latin typeface="Amazon Ember" panose="020B0603020204020204" pitchFamily="34" charset="0"/>
                <a:ea typeface="Amazon Ember" panose="020B0603020204020204" pitchFamily="34" charset="0"/>
                <a:cs typeface="Amazon Ember" panose="020B0603020204020204" pitchFamily="34" charset="0"/>
              </a:rPr>
              <a:t>.</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Ele permite que você armazene quantidades praticamente ilimitadas de dados. Os arquivos de dados são armazenados como objetos. Você coloca objetos em um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bucket</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que você define. Cada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bucket</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deve ter um nome que seja globalmente exclusivo em várias regiões. Isso significa que o nome do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bucket</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deve ser exclusivo em todas as contas de clientes da AWS.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objetos armazenados podem variar em tamanho de 0 bytes a 5 TB. Os objetos individuais não podem ter mais de 5 TB. No entanto, você pode armazenar o total de dados necessário.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Cada objeto tem cinco características consistentes.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Primeiro, ele tem uma </a:t>
            </a:r>
            <a:r>
              <a:rPr lang="pt-BR" b="0" i="1" dirty="0">
                <a:latin typeface="Amazon Ember" panose="020B0603020204020204" pitchFamily="34" charset="0"/>
                <a:ea typeface="Amazon Ember" panose="020B0603020204020204" pitchFamily="34" charset="0"/>
                <a:cs typeface="Amazon Ember" panose="020B0603020204020204" pitchFamily="34" charset="0"/>
              </a:rPr>
              <a:t>chave</a:t>
            </a:r>
            <a:r>
              <a:rPr lang="pt-BR" dirty="0">
                <a:latin typeface="Amazon Ember" panose="020B0603020204020204" pitchFamily="34" charset="0"/>
                <a:ea typeface="Amazon Ember" panose="020B0603020204020204" pitchFamily="34" charset="0"/>
                <a:cs typeface="Amazon Ember" panose="020B0603020204020204" pitchFamily="34" charset="0"/>
              </a:rPr>
              <a:t>, que é o nome que você atribui a um objeto. Você usa a chave do objeto para recuperá-lo. No Console de Gerenciamento da AWS, você pode criar um diretório dentro de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e fazer upload de um objeto nesse diretório. No entanto, na realidade,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não conhece muito sobre diretórios e o valor da chave inclui o caminho completo relativo à raiz do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objetos também incluem um </a:t>
            </a:r>
            <a:r>
              <a:rPr lang="pt-BR" b="0" i="1" dirty="0">
                <a:latin typeface="Amazon Ember" panose="020B0603020204020204" pitchFamily="34" charset="0"/>
                <a:ea typeface="Amazon Ember" panose="020B0603020204020204" pitchFamily="34" charset="0"/>
                <a:cs typeface="Amazon Ember" panose="020B0603020204020204" pitchFamily="34" charset="0"/>
              </a:rPr>
              <a:t>ID da versão</a:t>
            </a:r>
            <a:r>
              <a:rPr lang="pt-BR" dirty="0">
                <a:latin typeface="Amazon Ember" panose="020B0603020204020204" pitchFamily="34" charset="0"/>
                <a:ea typeface="Amazon Ember" panose="020B0603020204020204" pitchFamily="34" charset="0"/>
                <a:cs typeface="Amazon Ember" panose="020B0603020204020204" pitchFamily="34" charset="0"/>
              </a:rPr>
              <a:t>. Em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uma chave e um ID da versão identificam unicamente um objeto. Você saberá mais sobre o versionamento mais adiante neste módulo.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0" i="1" dirty="0">
                <a:latin typeface="Amazon Ember" panose="020B0603020204020204" pitchFamily="34" charset="0"/>
                <a:ea typeface="Amazon Ember" panose="020B0603020204020204" pitchFamily="34" charset="0"/>
                <a:cs typeface="Amazon Ember" panose="020B0603020204020204" pitchFamily="34" charset="0"/>
              </a:rPr>
              <a:t>valor</a:t>
            </a:r>
            <a:r>
              <a:rPr lang="pt-BR" dirty="0">
                <a:latin typeface="Amazon Ember" panose="020B0603020204020204" pitchFamily="34" charset="0"/>
                <a:ea typeface="Amazon Ember" panose="020B0603020204020204" pitchFamily="34" charset="0"/>
                <a:cs typeface="Amazon Ember" panose="020B0603020204020204" pitchFamily="34" charset="0"/>
              </a:rPr>
              <a:t> do objeto é o conteúdo real que você armazena. Ele pode ser qualquer sequência de bytes. Os valores do objeto são imutáveis, o que significa que depois de fazer o upload de um objeto, você não pode modificar o valor dele. Se você quiser modificar o objeto, você deve fazer uma alteração fora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 em seguida, fazer o upload novamente do objeto.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objetos também incluem </a:t>
            </a:r>
            <a:r>
              <a:rPr lang="pt-BR" b="0" i="1" dirty="0" err="1">
                <a:latin typeface="Amazon Ember" panose="020B0603020204020204" pitchFamily="34" charset="0"/>
                <a:ea typeface="Amazon Ember" panose="020B0603020204020204" pitchFamily="34" charset="0"/>
                <a:cs typeface="Amazon Ember" panose="020B0603020204020204" pitchFamily="34" charset="0"/>
              </a:rPr>
              <a:t>metadados</a:t>
            </a:r>
            <a:r>
              <a:rPr lang="pt-BR" dirty="0">
                <a:latin typeface="Amazon Ember" panose="020B0603020204020204" pitchFamily="34" charset="0"/>
                <a:ea typeface="Amazon Ember" panose="020B0603020204020204" pitchFamily="34" charset="0"/>
                <a:cs typeface="Amazon Ember" panose="020B0603020204020204" pitchFamily="34" charset="0"/>
              </a:rPr>
              <a:t>, que é um conjunto de pares nome-valor que você pode usar para armazenar informações sobre o objeto. Você pode atribuir os </a:t>
            </a:r>
            <a:r>
              <a:rPr lang="pt-BR" dirty="0" err="1">
                <a:latin typeface="Amazon Ember" panose="020B0603020204020204" pitchFamily="34" charset="0"/>
                <a:ea typeface="Amazon Ember" panose="020B0603020204020204" pitchFamily="34" charset="0"/>
                <a:cs typeface="Amazon Ember" panose="020B0603020204020204" pitchFamily="34" charset="0"/>
              </a:rPr>
              <a:t>metadados</a:t>
            </a:r>
            <a:r>
              <a:rPr lang="pt-BR" dirty="0">
                <a:latin typeface="Amazon Ember" panose="020B0603020204020204" pitchFamily="34" charset="0"/>
                <a:ea typeface="Amazon Ember" panose="020B0603020204020204" pitchFamily="34" charset="0"/>
                <a:cs typeface="Amazon Ember" panose="020B0603020204020204" pitchFamily="34" charset="0"/>
              </a:rPr>
              <a:t>, que são chamados de </a:t>
            </a:r>
            <a:r>
              <a:rPr lang="pt-BR" i="1" dirty="0" err="1">
                <a:latin typeface="Amazon Ember" panose="020B0603020204020204" pitchFamily="34" charset="0"/>
                <a:ea typeface="Amazon Ember" panose="020B0603020204020204" pitchFamily="34" charset="0"/>
                <a:cs typeface="Amazon Ember" panose="020B0603020204020204" pitchFamily="34" charset="0"/>
              </a:rPr>
              <a:t>metadados</a:t>
            </a:r>
            <a:r>
              <a:rPr lang="pt-BR" i="1" dirty="0">
                <a:latin typeface="Amazon Ember" panose="020B0603020204020204" pitchFamily="34" charset="0"/>
                <a:ea typeface="Amazon Ember" panose="020B0603020204020204" pitchFamily="34" charset="0"/>
                <a:cs typeface="Amazon Ember" panose="020B0603020204020204" pitchFamily="34" charset="0"/>
              </a:rPr>
              <a:t> definidos pelo usuário</a:t>
            </a:r>
            <a:r>
              <a:rPr lang="pt-BR" dirty="0">
                <a:latin typeface="Amazon Ember" panose="020B0603020204020204" pitchFamily="34" charset="0"/>
                <a:ea typeface="Amazon Ember" panose="020B0603020204020204" pitchFamily="34" charset="0"/>
                <a:cs typeface="Amazon Ember" panose="020B0603020204020204" pitchFamily="34" charset="0"/>
              </a:rPr>
              <a:t>, a seus objetos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também atribui </a:t>
            </a:r>
            <a:r>
              <a:rPr lang="pt-BR" i="1" dirty="0" err="1">
                <a:latin typeface="Amazon Ember" panose="020B0603020204020204" pitchFamily="34" charset="0"/>
                <a:ea typeface="Amazon Ember" panose="020B0603020204020204" pitchFamily="34" charset="0"/>
                <a:cs typeface="Amazon Ember" panose="020B0603020204020204" pitchFamily="34" charset="0"/>
              </a:rPr>
              <a:t>metadados</a:t>
            </a:r>
            <a:r>
              <a:rPr lang="pt-BR" i="1" dirty="0">
                <a:latin typeface="Amazon Ember" panose="020B0603020204020204" pitchFamily="34" charset="0"/>
                <a:ea typeface="Amazon Ember" panose="020B0603020204020204" pitchFamily="34" charset="0"/>
                <a:cs typeface="Amazon Ember" panose="020B0603020204020204" pitchFamily="34" charset="0"/>
              </a:rPr>
              <a:t> de sistema</a:t>
            </a:r>
            <a:r>
              <a:rPr lang="pt-BR" dirty="0">
                <a:latin typeface="Amazon Ember" panose="020B0603020204020204" pitchFamily="34" charset="0"/>
                <a:ea typeface="Amazon Ember" panose="020B0603020204020204" pitchFamily="34" charset="0"/>
                <a:cs typeface="Amazon Ember" panose="020B0603020204020204" pitchFamily="34" charset="0"/>
              </a:rPr>
              <a:t> a esses objetos, que o sistema usa para gerenciar objetos.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fim,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também usa </a:t>
            </a:r>
            <a:r>
              <a:rPr lang="pt-BR" b="0" i="1" dirty="0" err="1">
                <a:latin typeface="Amazon Ember" panose="020B0603020204020204" pitchFamily="34" charset="0"/>
                <a:ea typeface="Amazon Ember" panose="020B0603020204020204" pitchFamily="34" charset="0"/>
                <a:cs typeface="Amazon Ember" panose="020B0603020204020204" pitchFamily="34" charset="0"/>
              </a:rPr>
              <a:t>sub-recursos</a:t>
            </a:r>
            <a:r>
              <a:rPr lang="pt-BR" dirty="0">
                <a:latin typeface="Amazon Ember" panose="020B0603020204020204" pitchFamily="34" charset="0"/>
                <a:ea typeface="Amazon Ember" panose="020B0603020204020204" pitchFamily="34" charset="0"/>
                <a:cs typeface="Amazon Ember" panose="020B0603020204020204" pitchFamily="34" charset="0"/>
              </a:rPr>
              <a:t> para armazenar informações específicas de objetos adicionais.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68498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S3 oferece muitos recursos que o tornam um componente importante de muitas soluções criadas na AWS.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Primeiro, ele fornece </a:t>
            </a:r>
            <a:r>
              <a:rPr lang="pt-BR" b="0" i="1" dirty="0">
                <a:latin typeface="Amazon Ember" panose="020B0603020204020204" pitchFamily="34" charset="0"/>
                <a:ea typeface="Amazon Ember" panose="020B0603020204020204" pitchFamily="34" charset="0"/>
                <a:cs typeface="Amazon Ember" panose="020B0603020204020204" pitchFamily="34" charset="0"/>
              </a:rPr>
              <a:t>durabilidade</a:t>
            </a:r>
            <a:r>
              <a:rPr lang="pt-BR" dirty="0">
                <a:latin typeface="Amazon Ember" panose="020B0603020204020204" pitchFamily="34" charset="0"/>
                <a:ea typeface="Amazon Ember" panose="020B0603020204020204" pitchFamily="34" charset="0"/>
                <a:cs typeface="Amazon Ember" panose="020B0603020204020204" pitchFamily="34" charset="0"/>
              </a:rPr>
              <a:t>, que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 a perda média anual esperada de objetos. Essa durabilidade significa que todos os anos, há uma chance de 0,000000001 por cento de ocorrer uma perda de objeto. Por exemplo, se você armazenar 10.000 objetos no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espere a perda média de um único objeto a cada 10.000.000 de anos. 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armazena os objetos de modo redundante em múltiplos dispositivos, em várias instalações, na região do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que você designar. Ele foi criado para apoiar falhas simultâneas de dispositivos ao detectar rapidamente e reparar qualquer redundância perdida. 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também verifica regularmente a integridade dos seus dados usando as somas de controle.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S3 também oferece 99,99 por cento de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disponibilidade</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disponibilidade refere-se à sua capacidade de acessar os dados rapidamente, quando você quiser. Ela também fornece uma capacidade praticamente ilimitada para armazenar os dados, por isso é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escalável</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tem </a:t>
            </a:r>
            <a:r>
              <a:rPr lang="pt-BR" b="0" i="1" dirty="0">
                <a:latin typeface="Amazon Ember" panose="020B0603020204020204" pitchFamily="34" charset="0"/>
                <a:ea typeface="Amazon Ember" panose="020B0603020204020204" pitchFamily="34" charset="0"/>
                <a:cs typeface="Amazon Ember" panose="020B0603020204020204" pitchFamily="34" charset="0"/>
              </a:rPr>
              <a:t>configurações de segurança</a:t>
            </a:r>
            <a:r>
              <a:rPr lang="pt-BR" dirty="0">
                <a:latin typeface="Amazon Ember" panose="020B0603020204020204" pitchFamily="34" charset="0"/>
                <a:ea typeface="Amazon Ember" panose="020B0603020204020204" pitchFamily="34" charset="0"/>
                <a:cs typeface="Amazon Ember" panose="020B0603020204020204" pitchFamily="34" charset="0"/>
              </a:rPr>
              <a:t> robustas. Ele proporciona muitas formas de controlar o acesso aos dados que você armazena e também permite criptografar os dados.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Finalmente,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apresenta </a:t>
            </a:r>
            <a:r>
              <a:rPr lang="pt-BR" b="0" i="1" dirty="0">
                <a:latin typeface="Amazon Ember" panose="020B0603020204020204" pitchFamily="34" charset="0"/>
                <a:ea typeface="Amazon Ember" panose="020B0603020204020204" pitchFamily="34" charset="0"/>
                <a:cs typeface="Amazon Ember" panose="020B0603020204020204" pitchFamily="34" charset="0"/>
              </a:rPr>
              <a:t>alta performance</a:t>
            </a:r>
            <a:r>
              <a:rPr lang="pt-BR" dirty="0">
                <a:latin typeface="Amazon Ember" panose="020B0603020204020204" pitchFamily="34" charset="0"/>
                <a:ea typeface="Amazon Ember" panose="020B0603020204020204" pitchFamily="34" charset="0"/>
                <a:cs typeface="Amazon Ember" panose="020B0603020204020204" pitchFamily="34" charset="0"/>
              </a:rPr>
              <a:t>, com uma latência de primeiro byte que é medida em milissegundos para a maioria das classes de armazenamento. Para obter mais informações sobre os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padrões de design de performance do S3</a:t>
            </a:r>
            <a:r>
              <a:rPr lang="pt-BR" dirty="0">
                <a:latin typeface="Amazon Ember" panose="020B0603020204020204" pitchFamily="34" charset="0"/>
                <a:ea typeface="Amazon Ember" panose="020B0603020204020204" pitchFamily="34" charset="0"/>
                <a:cs typeface="Amazon Ember" panose="020B0603020204020204" pitchFamily="34" charset="0"/>
              </a:rPr>
              <a:t>, consulte a Documentação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As abordagens comuns incluem o uso de cache para conteúdo acessado com frequência; lógica de repetição e tempo limite configurável para objetos que recebem tráfego de solicitação significativo em um curto período de tempo; escalabilidade horizontal e paralelização de solicitações para alta taxa de transferência em toda a rede.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02181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Courier New" panose="02070309020205020404" pitchFamily="49" charset="0"/>
              </a:defRPr>
            </a:lvl1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p>
        </p:txBody>
      </p:sp>
      <p:pic>
        <p:nvPicPr>
          <p:cNvPr id="7" name="Picture 6">
            <a:extLst>
              <a:ext uri="{FF2B5EF4-FFF2-40B4-BE49-F238E27FC236}">
                <a16:creationId xmlns:a16="http://schemas.microsoft.com/office/drawing/2014/main" id="{1FCA25A4-C80D-FC44-8153-D8376A9E41FE}"/>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5" name="Title 1">
            <a:extLst>
              <a:ext uri="{FF2B5EF4-FFF2-40B4-BE49-F238E27FC236}">
                <a16:creationId xmlns:a16="http://schemas.microsoft.com/office/drawing/2014/main" id="{4A25895E-EA9E-024B-B1A0-F4E79E672D11}"/>
              </a:ext>
            </a:extLst>
          </p:cNvPr>
          <p:cNvSpPr>
            <a:spLocks noGrp="1"/>
          </p:cNvSpPr>
          <p:nvPr>
            <p:ph type="title"/>
          </p:nvPr>
        </p:nvSpPr>
        <p:spPr>
          <a:xfrm>
            <a:off x="5973738" y="2665875"/>
            <a:ext cx="5299160" cy="2466565"/>
          </a:xfrm>
        </p:spPr>
        <p:txBody>
          <a:bodyPr rtlCol="0">
            <a:noAutofit/>
          </a:bodyPr>
          <a:lstStyle>
            <a:lvl1pPr algn="l">
              <a:defRPr sz="4000">
                <a:solidFill>
                  <a:schemeClr val="bg1"/>
                </a:solidFill>
              </a:defRPr>
            </a:lvl1pPr>
          </a:lstStyle>
          <a:p>
            <a:pPr rtl="0"/>
            <a:r>
              <a:rPr lang="pt-BR"/>
              <a:t>Click to edit Master title style</a:t>
            </a:r>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5.jpeg"/><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image" Target="../media/image34.jpeg"/><Relationship Id="rId5" Type="http://schemas.openxmlformats.org/officeDocument/2006/relationships/image" Target="../media/image47.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23.svg"/><Relationship Id="rId18" Type="http://schemas.openxmlformats.org/officeDocument/2006/relationships/image" Target="../media/image43.jpeg"/><Relationship Id="rId3" Type="http://schemas.openxmlformats.org/officeDocument/2006/relationships/notesSlide" Target="../notesSlides/notesSlide11.xml"/><Relationship Id="rId7" Type="http://schemas.openxmlformats.org/officeDocument/2006/relationships/image" Target="../media/image37.png"/><Relationship Id="rId12" Type="http://schemas.openxmlformats.org/officeDocument/2006/relationships/image" Target="../media/image15.png"/><Relationship Id="rId17" Type="http://schemas.openxmlformats.org/officeDocument/2006/relationships/image" Target="../media/image69.svg"/><Relationship Id="rId2" Type="http://schemas.openxmlformats.org/officeDocument/2006/relationships/slideLayout" Target="../slideLayouts/slideLayout5.xml"/><Relationship Id="rId16" Type="http://schemas.openxmlformats.org/officeDocument/2006/relationships/image" Target="../media/image42.png"/><Relationship Id="rId1" Type="http://schemas.openxmlformats.org/officeDocument/2006/relationships/tags" Target="../tags/tag36.xml"/><Relationship Id="rId6" Type="http://schemas.openxmlformats.org/officeDocument/2006/relationships/image" Target="../media/image37.svg"/><Relationship Id="rId11" Type="http://schemas.openxmlformats.org/officeDocument/2006/relationships/image" Target="../media/image65.svg"/><Relationship Id="rId5" Type="http://schemas.openxmlformats.org/officeDocument/2006/relationships/image" Target="../media/image22.png"/><Relationship Id="rId15" Type="http://schemas.openxmlformats.org/officeDocument/2006/relationships/image" Target="../media/image41.jpe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38.png"/><Relationship Id="rId14" Type="http://schemas.openxmlformats.org/officeDocument/2006/relationships/image" Target="../media/image40.jpeg"/></Relationships>
</file>

<file path=ppt/slides/_rels/slide12.xml.rels><?xml version="1.0" encoding="UTF-8" standalone="yes"?>
<Relationships xmlns="http://schemas.openxmlformats.org/package/2006/relationships"><Relationship Id="rId8" Type="http://schemas.openxmlformats.org/officeDocument/2006/relationships/hyperlink" Target="https://aws.amazon.com/s3/features/access-points/" TargetMode="External"/><Relationship Id="rId3" Type="http://schemas.openxmlformats.org/officeDocument/2006/relationships/notesSlide" Target="../notesSlides/notesSlide12.xml"/><Relationship Id="rId7" Type="http://schemas.openxmlformats.org/officeDocument/2006/relationships/hyperlink" Target="https://docs.aws.amazon.com/AmazonS3/latest/dev/acl-overview.html" TargetMode="External"/><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hyperlink" Target="https://docs.aws.amazon.com/AmazonS3/latest/dev/using-iam-policies.html" TargetMode="External"/><Relationship Id="rId11" Type="http://schemas.openxmlformats.org/officeDocument/2006/relationships/image" Target="../media/image44.jpeg"/><Relationship Id="rId5" Type="http://schemas.openxmlformats.org/officeDocument/2006/relationships/hyperlink" Target="https://docs.aws.amazon.com/IAM/latest/UserGuide/access_policies.html" TargetMode="External"/><Relationship Id="rId10" Type="http://schemas.openxmlformats.org/officeDocument/2006/relationships/hyperlink" Target="https://aws.amazon.com/premiumsupport/trustedadvisor/" TargetMode="External"/><Relationship Id="rId4" Type="http://schemas.openxmlformats.org/officeDocument/2006/relationships/hyperlink" Target="https://aws.amazon.com/blogs/aws/amazon-s3-block-public-access-another-layer-of-protection-for-your-accounts-and-buckets/" TargetMode="External"/><Relationship Id="rId9" Type="http://schemas.openxmlformats.org/officeDocument/2006/relationships/hyperlink" Target="https://docs.aws.amazon.com/AmazonS3/latest/API/sigv4-query-string-auth.html"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3.xml"/><Relationship Id="rId7" Type="http://schemas.openxmlformats.org/officeDocument/2006/relationships/image" Target="../media/image41.svg"/><Relationship Id="rId2" Type="http://schemas.openxmlformats.org/officeDocument/2006/relationships/slideLayout" Target="../slideLayouts/slideLayout6.xml"/><Relationship Id="rId1" Type="http://schemas.openxmlformats.org/officeDocument/2006/relationships/tags" Target="../tags/tag38.xml"/><Relationship Id="rId6" Type="http://schemas.openxmlformats.org/officeDocument/2006/relationships/image" Target="../media/image24.png"/><Relationship Id="rId11" Type="http://schemas.openxmlformats.org/officeDocument/2006/relationships/image" Target="../media/image62.svg"/><Relationship Id="rId5" Type="http://schemas.openxmlformats.org/officeDocument/2006/relationships/image" Target="../media/image37.svg"/><Relationship Id="rId10"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65.sv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4.xml"/><Relationship Id="rId7" Type="http://schemas.openxmlformats.org/officeDocument/2006/relationships/image" Target="../media/image75.svg"/><Relationship Id="rId2"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image" Target="../media/image46.png"/><Relationship Id="rId11" Type="http://schemas.openxmlformats.org/officeDocument/2006/relationships/image" Target="../media/image79.svg"/><Relationship Id="rId5" Type="http://schemas.openxmlformats.org/officeDocument/2006/relationships/image" Target="../media/image73.sv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77.sv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5.xml"/><Relationship Id="rId7" Type="http://schemas.openxmlformats.org/officeDocument/2006/relationships/image" Target="../media/image81.svg"/><Relationship Id="rId2" Type="http://schemas.openxmlformats.org/officeDocument/2006/relationships/slideLayout" Target="../slideLayouts/slideLayout5.xml"/><Relationship Id="rId1" Type="http://schemas.openxmlformats.org/officeDocument/2006/relationships/tags" Target="../tags/tag40.xml"/><Relationship Id="rId6" Type="http://schemas.openxmlformats.org/officeDocument/2006/relationships/image" Target="../media/image49.png"/><Relationship Id="rId11" Type="http://schemas.openxmlformats.org/officeDocument/2006/relationships/image" Target="../media/image51.png"/><Relationship Id="rId5" Type="http://schemas.openxmlformats.org/officeDocument/2006/relationships/image" Target="../media/image37.svg"/><Relationship Id="rId10" Type="http://schemas.openxmlformats.org/officeDocument/2006/relationships/image" Target="../media/image50.png"/><Relationship Id="rId4" Type="http://schemas.openxmlformats.org/officeDocument/2006/relationships/image" Target="../media/image22.png"/><Relationship Id="rId9" Type="http://schemas.openxmlformats.org/officeDocument/2006/relationships/image" Target="../media/image65.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41.xml"/><Relationship Id="rId6" Type="http://schemas.openxmlformats.org/officeDocument/2006/relationships/image" Target="../media/image52.png"/><Relationship Id="rId5" Type="http://schemas.openxmlformats.org/officeDocument/2006/relationships/image" Target="../media/image37.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53.tiff"/></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8.xml"/><Relationship Id="rId7" Type="http://schemas.openxmlformats.org/officeDocument/2006/relationships/image" Target="../media/image81.svg"/><Relationship Id="rId2" Type="http://schemas.openxmlformats.org/officeDocument/2006/relationships/slideLayout" Target="../slideLayouts/slideLayout5.xml"/><Relationship Id="rId1" Type="http://schemas.openxmlformats.org/officeDocument/2006/relationships/tags" Target="../tags/tag43.xml"/><Relationship Id="rId6" Type="http://schemas.openxmlformats.org/officeDocument/2006/relationships/image" Target="../media/image49.png"/><Relationship Id="rId5"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xml"/><Relationship Id="rId1" Type="http://schemas.openxmlformats.org/officeDocument/2006/relationships/tags" Target="../tags/tag46.xml"/><Relationship Id="rId5" Type="http://schemas.openxmlformats.org/officeDocument/2006/relationships/image" Target="../media/image56.png"/><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57.tiff"/></Relationships>
</file>

<file path=ppt/slides/_rels/slide23.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60.png"/><Relationship Id="rId3" Type="http://schemas.openxmlformats.org/officeDocument/2006/relationships/notesSlide" Target="../notesSlides/notesSlide23.xml"/><Relationship Id="rId7" Type="http://schemas.openxmlformats.org/officeDocument/2006/relationships/image" Target="../media/image58.png"/><Relationship Id="rId12" Type="http://schemas.openxmlformats.org/officeDocument/2006/relationships/image" Target="../media/image93.svg"/><Relationship Id="rId2" Type="http://schemas.openxmlformats.org/officeDocument/2006/relationships/slideLayout" Target="../slideLayouts/slideLayout5.xml"/><Relationship Id="rId1" Type="http://schemas.openxmlformats.org/officeDocument/2006/relationships/tags" Target="../tags/tag48.xml"/><Relationship Id="rId6" Type="http://schemas.openxmlformats.org/officeDocument/2006/relationships/image" Target="../media/image37.svg"/><Relationship Id="rId11" Type="http://schemas.openxmlformats.org/officeDocument/2006/relationships/image" Target="../media/image59.png"/><Relationship Id="rId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36.png"/><Relationship Id="rId9" Type="http://schemas.openxmlformats.org/officeDocument/2006/relationships/image" Target="../media/image12.png"/><Relationship Id="rId14" Type="http://schemas.openxmlformats.org/officeDocument/2006/relationships/image" Target="../media/image95.svg"/></Relationships>
</file>

<file path=ppt/slides/_rels/slide2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62.jpeg"/><Relationship Id="rId3" Type="http://schemas.openxmlformats.org/officeDocument/2006/relationships/notesSlide" Target="../notesSlides/notesSlide24.xml"/><Relationship Id="rId7" Type="http://schemas.openxmlformats.org/officeDocument/2006/relationships/image" Target="../media/image12.png"/><Relationship Id="rId12" Type="http://schemas.openxmlformats.org/officeDocument/2006/relationships/image" Target="../media/image97.svg"/><Relationship Id="rId2" Type="http://schemas.openxmlformats.org/officeDocument/2006/relationships/slideLayout" Target="../slideLayouts/slideLayout5.xml"/><Relationship Id="rId1" Type="http://schemas.openxmlformats.org/officeDocument/2006/relationships/tags" Target="../tags/tag49.xml"/><Relationship Id="rId6" Type="http://schemas.openxmlformats.org/officeDocument/2006/relationships/image" Target="../media/image23.svg"/><Relationship Id="rId11" Type="http://schemas.openxmlformats.org/officeDocument/2006/relationships/image" Target="../media/image61.png"/><Relationship Id="rId5" Type="http://schemas.openxmlformats.org/officeDocument/2006/relationships/image" Target="../media/image15.png"/><Relationship Id="rId10"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5.xml"/><Relationship Id="rId7" Type="http://schemas.openxmlformats.org/officeDocument/2006/relationships/image" Target="../media/image37.svg"/><Relationship Id="rId2" Type="http://schemas.openxmlformats.org/officeDocument/2006/relationships/slideLayout" Target="../slideLayouts/slideLayout5.xml"/><Relationship Id="rId1" Type="http://schemas.openxmlformats.org/officeDocument/2006/relationships/tags" Target="../tags/tag50.xml"/><Relationship Id="rId6" Type="http://schemas.openxmlformats.org/officeDocument/2006/relationships/image" Target="../media/image22.png"/><Relationship Id="rId5" Type="http://schemas.openxmlformats.org/officeDocument/2006/relationships/image" Target="../media/image65.sv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51.xml"/><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notesSlide" Target="../notesSlides/notesSlide28.xml"/><Relationship Id="rId7" Type="http://schemas.openxmlformats.org/officeDocument/2006/relationships/image" Target="../media/image66.png"/><Relationship Id="rId2" Type="http://schemas.openxmlformats.org/officeDocument/2006/relationships/slideLayout" Target="../slideLayouts/slideLayout5.xml"/><Relationship Id="rId1" Type="http://schemas.openxmlformats.org/officeDocument/2006/relationships/tags" Target="../tags/tag53.xml"/><Relationship Id="rId6" Type="http://schemas.openxmlformats.org/officeDocument/2006/relationships/image" Target="../media/image102.svg"/><Relationship Id="rId5" Type="http://schemas.openxmlformats.org/officeDocument/2006/relationships/image" Target="../media/image65.png"/><Relationship Id="rId10" Type="http://schemas.openxmlformats.org/officeDocument/2006/relationships/hyperlink" Target="https://aws.amazon.com/s3/storage-classes/" TargetMode="External"/><Relationship Id="rId4" Type="http://schemas.openxmlformats.org/officeDocument/2006/relationships/image" Target="../media/image64.tiff"/><Relationship Id="rId9" Type="http://schemas.openxmlformats.org/officeDocument/2006/relationships/hyperlink" Target="https://aws.amazon.com/pt/s3/storage-classes/?nc1=h_ls"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62.svg"/><Relationship Id="rId5" Type="http://schemas.openxmlformats.org/officeDocument/2006/relationships/image" Target="../media/image37.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 Id="rId6" Type="http://schemas.openxmlformats.org/officeDocument/2006/relationships/image" Target="../media/image68.png"/><Relationship Id="rId5" Type="http://schemas.openxmlformats.org/officeDocument/2006/relationships/image" Target="../media/image47.sv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6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notesSlide" Target="../notesSlides/notesSlide33.xml"/><Relationship Id="rId7" Type="http://schemas.openxmlformats.org/officeDocument/2006/relationships/image" Target="../media/image71.png"/><Relationship Id="rId2" Type="http://schemas.openxmlformats.org/officeDocument/2006/relationships/slideLayout" Target="../slideLayouts/slideLayout6.xml"/><Relationship Id="rId1" Type="http://schemas.openxmlformats.org/officeDocument/2006/relationships/tags" Target="../tags/tag58.xml"/><Relationship Id="rId6" Type="http://schemas.openxmlformats.org/officeDocument/2006/relationships/image" Target="../media/image70.png"/><Relationship Id="rId5" Type="http://schemas.openxmlformats.org/officeDocument/2006/relationships/image" Target="../media/image108.svg"/><Relationship Id="rId10" Type="http://schemas.openxmlformats.org/officeDocument/2006/relationships/image" Target="../media/image113.svg"/><Relationship Id="rId4" Type="http://schemas.openxmlformats.org/officeDocument/2006/relationships/image" Target="../media/image69.png"/><Relationship Id="rId9" Type="http://schemas.openxmlformats.org/officeDocument/2006/relationships/image" Target="../media/image72.png"/></Relationships>
</file>

<file path=ppt/slides/_rels/slide3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notesSlide" Target="../notesSlides/notesSlide34.xml"/><Relationship Id="rId7"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image" Target="../media/image73.png"/><Relationship Id="rId5" Type="http://schemas.openxmlformats.org/officeDocument/2006/relationships/image" Target="../media/image37.sv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hyperlink" Target="http://s3-accelerate-speedtest.s3-accelerate.amazonaws.com/en/accelerate-speed-comparsion.html" TargetMode="External"/><Relationship Id="rId3" Type="http://schemas.openxmlformats.org/officeDocument/2006/relationships/notesSlide" Target="../notesSlides/notesSlide35.xml"/><Relationship Id="rId7" Type="http://schemas.openxmlformats.org/officeDocument/2006/relationships/image" Target="../media/image37.svg"/><Relationship Id="rId12" Type="http://schemas.openxmlformats.org/officeDocument/2006/relationships/image" Target="../media/image75.png"/><Relationship Id="rId2" Type="http://schemas.openxmlformats.org/officeDocument/2006/relationships/slideLayout" Target="../slideLayouts/slideLayout6.xml"/><Relationship Id="rId1" Type="http://schemas.openxmlformats.org/officeDocument/2006/relationships/tags" Target="../tags/tag60.xml"/><Relationship Id="rId6" Type="http://schemas.openxmlformats.org/officeDocument/2006/relationships/image" Target="../media/image22.png"/><Relationship Id="rId11" Type="http://schemas.openxmlformats.org/officeDocument/2006/relationships/image" Target="../media/image23.svg"/><Relationship Id="rId5" Type="http://schemas.openxmlformats.org/officeDocument/2006/relationships/image" Target="../media/image69.svg"/><Relationship Id="rId10" Type="http://schemas.openxmlformats.org/officeDocument/2006/relationships/image" Target="../media/image15.png"/><Relationship Id="rId4" Type="http://schemas.openxmlformats.org/officeDocument/2006/relationships/image" Target="../media/image42.png"/><Relationship Id="rId9" Type="http://schemas.openxmlformats.org/officeDocument/2006/relationships/image" Target="../media/image116.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53.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120.svg"/><Relationship Id="rId5" Type="http://schemas.openxmlformats.org/officeDocument/2006/relationships/image" Target="../media/image77.png"/><Relationship Id="rId4" Type="http://schemas.openxmlformats.org/officeDocument/2006/relationships/image" Target="../media/image76.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63.xml"/><Relationship Id="rId6" Type="http://schemas.openxmlformats.org/officeDocument/2006/relationships/image" Target="../media/image123.svg"/><Relationship Id="rId5" Type="http://schemas.openxmlformats.org/officeDocument/2006/relationships/image" Target="../media/image79.png"/><Relationship Id="rId4" Type="http://schemas.openxmlformats.org/officeDocument/2006/relationships/image" Target="../media/image78.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6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 Id="rId5" Type="http://schemas.openxmlformats.org/officeDocument/2006/relationships/image" Target="../media/image81.png"/><Relationship Id="rId4" Type="http://schemas.openxmlformats.org/officeDocument/2006/relationships/image" Target="../media/image80.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7.xml"/><Relationship Id="rId6" Type="http://schemas.openxmlformats.org/officeDocument/2006/relationships/image" Target="../media/image83.tiff"/><Relationship Id="rId5" Type="http://schemas.openxmlformats.org/officeDocument/2006/relationships/image" Target="../media/image82.tiff"/><Relationship Id="rId4" Type="http://schemas.openxmlformats.org/officeDocument/2006/relationships/hyperlink" Target="https://aws.amazon.com/about-aws/global-infrastructure/regional-product-services/"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69.xml"/><Relationship Id="rId5" Type="http://schemas.openxmlformats.org/officeDocument/2006/relationships/image" Target="../media/image86.jpeg"/><Relationship Id="rId4" Type="http://schemas.openxmlformats.org/officeDocument/2006/relationships/image" Target="../media/image85.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1.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0.xml"/><Relationship Id="rId1" Type="http://schemas.openxmlformats.org/officeDocument/2006/relationships/tags" Target="../tags/tag72.xml"/><Relationship Id="rId5" Type="http://schemas.openxmlformats.org/officeDocument/2006/relationships/image" Target="../media/image56.png"/><Relationship Id="rId4" Type="http://schemas.openxmlformats.org/officeDocument/2006/relationships/image" Target="../media/image55.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73.xml"/><Relationship Id="rId4" Type="http://schemas.openxmlformats.org/officeDocument/2006/relationships/image" Target="../media/image57.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26" Type="http://schemas.openxmlformats.org/officeDocument/2006/relationships/image" Target="../media/image19.png"/><Relationship Id="rId39" Type="http://schemas.openxmlformats.org/officeDocument/2006/relationships/image" Target="../media/image43.svg"/><Relationship Id="rId3" Type="http://schemas.openxmlformats.org/officeDocument/2006/relationships/notesSlide" Target="../notesSlides/notesSlide5.xml"/><Relationship Id="rId21" Type="http://schemas.openxmlformats.org/officeDocument/2006/relationships/image" Target="../media/image25.svg"/><Relationship Id="rId34" Type="http://schemas.openxmlformats.org/officeDocument/2006/relationships/image" Target="../media/image23.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25.png"/><Relationship Id="rId2" Type="http://schemas.openxmlformats.org/officeDocument/2006/relationships/slideLayout" Target="../slideLayouts/slideLayout18.xml"/><Relationship Id="rId16" Type="http://schemas.openxmlformats.org/officeDocument/2006/relationships/image" Target="../media/image14.png"/><Relationship Id="rId20" Type="http://schemas.openxmlformats.org/officeDocument/2006/relationships/image" Target="../media/image16.png"/><Relationship Id="rId29" Type="http://schemas.openxmlformats.org/officeDocument/2006/relationships/image" Target="../media/image33.svg"/><Relationship Id="rId1" Type="http://schemas.openxmlformats.org/officeDocument/2006/relationships/tags" Target="../tags/tag30.xml"/><Relationship Id="rId6" Type="http://schemas.openxmlformats.org/officeDocument/2006/relationships/image" Target="../media/image9.png"/><Relationship Id="rId11" Type="http://schemas.openxmlformats.org/officeDocument/2006/relationships/image" Target="../media/image15.svg"/><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image" Target="../media/image41.sv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20.png"/><Relationship Id="rId36"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image" Target="../media/image31.svg"/><Relationship Id="rId30" Type="http://schemas.openxmlformats.org/officeDocument/2006/relationships/image" Target="../media/image21.png"/><Relationship Id="rId35" Type="http://schemas.openxmlformats.org/officeDocument/2006/relationships/image" Target="../media/image39.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tags" Target="../tags/tag76.xml"/><Relationship Id="rId4" Type="http://schemas.openxmlformats.org/officeDocument/2006/relationships/image" Target="../media/image88.tif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s>
</file>

<file path=ppt/slides/_rels/slide53.xml.rels><?xml version="1.0" encoding="UTF-8" standalone="yes"?>
<Relationships xmlns="http://schemas.openxmlformats.org/package/2006/relationships"><Relationship Id="rId8" Type="http://schemas.openxmlformats.org/officeDocument/2006/relationships/hyperlink" Target="https://aws.amazon.com/s3/storage-classes/" TargetMode="External"/><Relationship Id="rId3" Type="http://schemas.openxmlformats.org/officeDocument/2006/relationships/notesSlide" Target="../notesSlides/notesSlide53.xml"/><Relationship Id="rId7" Type="http://schemas.openxmlformats.org/officeDocument/2006/relationships/hyperlink" Target="https://d0.awsstatic.com/whitepapers/Storage/AWS%20Storage%20Services%20Whitepaper-v9.pdf" TargetMode="External"/><Relationship Id="rId2" Type="http://schemas.openxmlformats.org/officeDocument/2006/relationships/slideLayout" Target="../slideLayouts/slideLayout5.xml"/><Relationship Id="rId1" Type="http://schemas.openxmlformats.org/officeDocument/2006/relationships/tags" Target="../tags/tag78.xml"/><Relationship Id="rId6" Type="http://schemas.openxmlformats.org/officeDocument/2006/relationships/hyperlink" Target="file:///\\Users\davemohr\Documents\ACA\ACAv2\dev\&#8226;%09https:\docs.aws.amazon.com\AmazonS3\latest\gsg\S3-gsg-CommonUseScenarios.html" TargetMode="External"/><Relationship Id="rId5" Type="http://schemas.openxmlformats.org/officeDocument/2006/relationships/hyperlink" Target="https://aws.amazon.com/s3/faqs/" TargetMode="External"/><Relationship Id="rId4" Type="http://schemas.openxmlformats.org/officeDocument/2006/relationships/hyperlink" Target="https://docs.aws.amazon.com/AmazonS3/latest/dev/" TargetMode="External"/><Relationship Id="rId9" Type="http://schemas.openxmlformats.org/officeDocument/2006/relationships/hyperlink" Target="https://aws.amazon.com/blogs/aws/amazon-s3-block-public-access-another-layer-of-protection-for-your-accounts-and-buckets/"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3.xml"/><Relationship Id="rId1" Type="http://schemas.openxmlformats.org/officeDocument/2006/relationships/tags" Target="../tags/tag7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27.tiff"/><Relationship Id="rId4" Type="http://schemas.openxmlformats.org/officeDocument/2006/relationships/image" Target="../media/image26.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 Id="rId5" Type="http://schemas.openxmlformats.org/officeDocument/2006/relationships/image" Target="../media/image47.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7.svg"/><Relationship Id="rId3" Type="http://schemas.openxmlformats.org/officeDocument/2006/relationships/notesSlide" Target="../notesSlides/notesSlide9.xml"/><Relationship Id="rId7" Type="http://schemas.openxmlformats.org/officeDocument/2006/relationships/image" Target="../media/image51.svg"/><Relationship Id="rId12"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tags" Target="../tags/tag34.xml"/><Relationship Id="rId6" Type="http://schemas.openxmlformats.org/officeDocument/2006/relationships/image" Target="../media/image3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5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9100" y="3513487"/>
            <a:ext cx="11353800" cy="474119"/>
          </a:xfrm>
        </p:spPr>
        <p:txBody>
          <a:bodyPr rtlCol="0"/>
          <a:lstStyle/>
          <a:p>
            <a:pPr rtl="0"/>
            <a:r>
              <a:rPr lang="pt-BR" sz="5400" dirty="0"/>
              <a:t>Módulo 3: Adicionar uma camada </a:t>
            </a:r>
            <a:r>
              <a:rPr lang="pt-BR" sz="5400" dirty="0" smtClean="0"/>
              <a:t/>
            </a:r>
            <a:br>
              <a:rPr lang="pt-BR" sz="5400" dirty="0" smtClean="0"/>
            </a:br>
            <a:r>
              <a:rPr lang="pt-BR" sz="5400" dirty="0" smtClean="0"/>
              <a:t>de </a:t>
            </a:r>
            <a:r>
              <a:rPr lang="pt-BR" sz="5400" dirty="0"/>
              <a:t>armazenamento</a:t>
            </a:r>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rtlCol="0">
            <a:normAutofit/>
          </a:bodyPr>
          <a:lstStyle/>
          <a:p>
            <a:pPr rtl="0"/>
            <a:r>
              <a:rPr lang="pt-BR"/>
              <a:t>AWS Academy Cloud Architecting</a:t>
            </a:r>
            <a:endParaRPr lang="en-US" dirty="0"/>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a:t>Padrões de uso comuns do Amazon S3</a:t>
            </a:r>
          </a:p>
        </p:txBody>
      </p:sp>
      <p:pic>
        <p:nvPicPr>
          <p:cNvPr id="6" name="Graphic 5">
            <a:extLst>
              <a:ext uri="{FF2B5EF4-FFF2-40B4-BE49-F238E27FC236}">
                <a16:creationId xmlns:a16="http://schemas.microsoft.com/office/drawing/2014/main" id="{18476D38-73B5-2E4D-A6E3-242834ECD994}"/>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15832" y="2377967"/>
            <a:ext cx="1267882" cy="1267882"/>
          </a:xfrm>
          <a:prstGeom prst="rect">
            <a:avLst/>
          </a:prstGeom>
        </p:spPr>
      </p:pic>
      <p:sp>
        <p:nvSpPr>
          <p:cNvPr id="7" name="TextBox 6">
            <a:extLst>
              <a:ext uri="{FF2B5EF4-FFF2-40B4-BE49-F238E27FC236}">
                <a16:creationId xmlns:a16="http://schemas.microsoft.com/office/drawing/2014/main" id="{1B229BF5-A508-BF45-9C13-B4C15A544232}"/>
              </a:ext>
            </a:extLst>
          </p:cNvPr>
          <p:cNvSpPr txBox="1"/>
          <p:nvPr/>
        </p:nvSpPr>
        <p:spPr>
          <a:xfrm>
            <a:off x="598821" y="3725104"/>
            <a:ext cx="2301904"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Amazon S3</a:t>
            </a:r>
          </a:p>
        </p:txBody>
      </p:sp>
      <p:pic>
        <p:nvPicPr>
          <p:cNvPr id="15" name="Picture 14" descr="Graphic showning &quot;Impossible&quot; turning into &quot;It's possible&quot; (by flipping the M to a t's).">
            <a:extLst>
              <a:ext uri="{FF2B5EF4-FFF2-40B4-BE49-F238E27FC236}">
                <a16:creationId xmlns:a16="http://schemas.microsoft.com/office/drawing/2014/main" id="{BE17FC92-61AB-9544-A7BD-BB71F45F84C6}"/>
              </a:ext>
            </a:extLst>
          </p:cNvPr>
          <p:cNvPicPr>
            <a:picLocks noChangeAspect="1"/>
          </p:cNvPicPr>
          <p:nvPr/>
        </p:nvPicPr>
        <p:blipFill rotWithShape="1">
          <a:blip r:embed="rId6" cstate="print">
            <a:alphaModFix amt="63000"/>
            <a:extLst>
              <a:ext uri="{28A0092B-C50C-407E-A947-70E740481C1C}">
                <a14:useLocalDpi xmlns:a14="http://schemas.microsoft.com/office/drawing/2010/main"/>
              </a:ext>
            </a:extLst>
          </a:blip>
          <a:srcRect/>
          <a:stretch/>
        </p:blipFill>
        <p:spPr>
          <a:xfrm>
            <a:off x="3342610" y="2083339"/>
            <a:ext cx="5319252" cy="1810055"/>
          </a:xfrm>
          <a:prstGeom prst="rect">
            <a:avLst/>
          </a:prstGeom>
          <a:effectLst>
            <a:softEdge rad="0"/>
          </a:effectLst>
        </p:spPr>
      </p:pic>
      <p:pic>
        <p:nvPicPr>
          <p:cNvPr id="17" name="Picture 16">
            <a:extLst>
              <a:ext uri="{FF2B5EF4-FFF2-40B4-BE49-F238E27FC236}">
                <a16:creationId xmlns:a16="http://schemas.microsoft.com/office/drawing/2014/main" id="{CE408F1F-DF5F-5247-AE2E-17C18EB81AFD}"/>
              </a:ext>
              <a:ext uri="{C183D7F6-B498-43B3-948B-1728B52AA6E4}">
                <adec:decorative xmlns="" xmlns:adec="http://schemas.microsoft.com/office/drawing/2017/decorative" val="1"/>
              </a:ext>
            </a:extLst>
          </p:cNvPr>
          <p:cNvPicPr>
            <a:picLocks noChangeAspect="1"/>
          </p:cNvPicPr>
          <p:nvPr/>
        </p:nvPicPr>
        <p:blipFill rotWithShape="1">
          <a:blip r:embed="rId7" cstate="print">
            <a:alphaModFix amt="89000"/>
            <a:extLst>
              <a:ext uri="{28A0092B-C50C-407E-A947-70E740481C1C}">
                <a14:useLocalDpi xmlns:a14="http://schemas.microsoft.com/office/drawing/2010/main"/>
              </a:ext>
            </a:extLst>
          </a:blip>
          <a:srcRect/>
          <a:stretch/>
        </p:blipFill>
        <p:spPr>
          <a:xfrm>
            <a:off x="9460126" y="1649873"/>
            <a:ext cx="1882348" cy="2676989"/>
          </a:xfrm>
          <a:prstGeom prst="rect">
            <a:avLst/>
          </a:prstGeom>
          <a:effectLst>
            <a:softEdge rad="431800"/>
          </a:effectLst>
        </p:spPr>
      </p:pic>
      <p:sp>
        <p:nvSpPr>
          <p:cNvPr id="31" name="Rectangle 30">
            <a:extLst>
              <a:ext uri="{FF2B5EF4-FFF2-40B4-BE49-F238E27FC236}">
                <a16:creationId xmlns:a16="http://schemas.microsoft.com/office/drawing/2014/main" id="{0C5BF8D0-2D07-2B49-A000-A5E02CE7C67E}"/>
              </a:ext>
            </a:extLst>
          </p:cNvPr>
          <p:cNvSpPr/>
          <p:nvPr/>
        </p:nvSpPr>
        <p:spPr>
          <a:xfrm>
            <a:off x="849526" y="4695751"/>
            <a:ext cx="10492948" cy="954107"/>
          </a:xfrm>
          <a:prstGeom prst="rect">
            <a:avLst/>
          </a:prstGeom>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Quais problemas você pode resolver com o Amazon S3?</a:t>
            </a:r>
          </a:p>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Vejamos agora alguns </a:t>
            </a:r>
            <a:r>
              <a:rPr lang="pt-BR" sz="2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casos de uso</a:t>
            </a:r>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Tree>
    <p:custDataLst>
      <p:tags r:id="rId1"/>
    </p:custDataLst>
    <p:extLst>
      <p:ext uri="{BB962C8B-B14F-4D97-AF65-F5344CB8AC3E}">
        <p14:creationId xmlns:p14="http://schemas.microsoft.com/office/powerpoint/2010/main" val="4038035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Autofit/>
          </a:bodyPr>
          <a:lstStyle/>
          <a:p>
            <a:pPr rtl="0"/>
            <a:r>
              <a:rPr lang="pt-BR" sz="3200" dirty="0"/>
              <a:t>Caso de uso 1 do </a:t>
            </a:r>
            <a:r>
              <a:rPr lang="pt-BR" sz="3200" dirty="0" err="1"/>
              <a:t>Amazon</a:t>
            </a:r>
            <a:r>
              <a:rPr lang="pt-BR" sz="3200" dirty="0"/>
              <a:t> S3: </a:t>
            </a:r>
            <a:r>
              <a:rPr lang="en-US" sz="3200" dirty="0"/>
              <a:t/>
            </a:r>
            <a:br>
              <a:rPr lang="en-US" sz="3200" dirty="0"/>
            </a:br>
            <a:r>
              <a:rPr lang="pt-BR" sz="3200" dirty="0"/>
              <a:t>Armazenar e distribuir conteúdo e mídia da Web</a:t>
            </a:r>
          </a:p>
        </p:txBody>
      </p:sp>
      <p:sp>
        <p:nvSpPr>
          <p:cNvPr id="5" name="Content Placeholder 2">
            <a:extLst>
              <a:ext uri="{FF2B5EF4-FFF2-40B4-BE49-F238E27FC236}">
                <a16:creationId xmlns:a16="http://schemas.microsoft.com/office/drawing/2014/main" id="{5B76531B-D349-5548-B6B3-EA484A03A818}"/>
              </a:ext>
            </a:extLst>
          </p:cNvPr>
          <p:cNvSpPr txBox="1">
            <a:spLocks noChangeAspect="1"/>
          </p:cNvSpPr>
          <p:nvPr/>
        </p:nvSpPr>
        <p:spPr>
          <a:xfrm>
            <a:off x="1378760" y="1389846"/>
            <a:ext cx="8999090" cy="1125416"/>
          </a:xfrm>
          <a:prstGeom prst="rect">
            <a:avLst/>
          </a:prstGeom>
        </p:spPr>
        <p:txBody>
          <a:bodyPr vert="horz" lIns="91440" tIns="45720" rIns="91440" bIns="45720" rtlCol="0" anchor="ctr" anchorCtr="0">
            <a:normAutofit/>
          </a:bodyPr>
          <a:lstStyle>
            <a:lvl1pPr marL="228562" indent="-319990" algn="l" defTabSz="914199" rtl="0" eaLnBrk="1" latinLnBrk="0" hangingPunct="1">
              <a:lnSpc>
                <a:spcPct val="90000"/>
              </a:lnSpc>
              <a:spcBef>
                <a:spcPts val="1000"/>
              </a:spcBef>
              <a:buClr>
                <a:srgbClr val="FF9900"/>
              </a:buClr>
              <a:buFont typeface="Arial" panose="020B0604020202020204" pitchFamily="34" charset="0"/>
              <a:buChar char="•"/>
              <a:defRPr sz="2799" b="0" i="0" kern="1200">
                <a:solidFill>
                  <a:schemeClr val="tx1"/>
                </a:solidFill>
                <a:latin typeface="Amazon Ember Light" charset="0"/>
                <a:ea typeface="Amazon Ember Light" charset="0"/>
                <a:cs typeface="Amazon Ember Light" charset="0"/>
              </a:defRPr>
            </a:lvl1pPr>
            <a:lvl2pPr marL="685690" indent="-319990" algn="l" defTabSz="914199" rtl="0" eaLnBrk="1" latinLnBrk="0" hangingPunct="1">
              <a:lnSpc>
                <a:spcPct val="90000"/>
              </a:lnSpc>
              <a:spcBef>
                <a:spcPts val="500"/>
              </a:spcBef>
              <a:buClr>
                <a:srgbClr val="FF9900"/>
              </a:buClr>
              <a:buFont typeface="Arial" panose="020B0604020202020204" pitchFamily="34" charset="0"/>
              <a:buChar char="•"/>
              <a:defRPr sz="2399" b="0" i="0" kern="1200">
                <a:solidFill>
                  <a:schemeClr val="tx1"/>
                </a:solidFill>
                <a:latin typeface="Amazon Ember Light" charset="0"/>
                <a:ea typeface="Amazon Ember Light" charset="0"/>
                <a:cs typeface="Amazon Ember Light" charset="0"/>
              </a:defRPr>
            </a:lvl2pPr>
            <a:lvl3pPr marL="1142817" indent="-319990" algn="l" defTabSz="914199" rtl="0" eaLnBrk="1" latinLnBrk="0" hangingPunct="1">
              <a:lnSpc>
                <a:spcPct val="90000"/>
              </a:lnSpc>
              <a:spcBef>
                <a:spcPts val="500"/>
              </a:spcBef>
              <a:buClr>
                <a:srgbClr val="FF9900"/>
              </a:buClr>
              <a:buFont typeface="Arial" panose="020B0604020202020204" pitchFamily="34" charset="0"/>
              <a:buChar char="•"/>
              <a:defRPr sz="1999" b="0" i="0" kern="1200">
                <a:solidFill>
                  <a:schemeClr val="tx1"/>
                </a:solidFill>
                <a:latin typeface="Amazon Ember Light" charset="0"/>
                <a:ea typeface="Amazon Ember Light" charset="0"/>
                <a:cs typeface="Amazon Ember Light" charset="0"/>
              </a:defRPr>
            </a:lvl3pPr>
            <a:lvl4pPr marL="1599944"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4pPr>
            <a:lvl5pPr marL="2057072"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5pPr>
            <a:lvl6pPr marL="2514047"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146"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2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3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rtl="0">
              <a:buNone/>
            </a:pPr>
            <a:r>
              <a:rPr lang="pt-BR" sz="2400" dirty="0">
                <a:latin typeface="Amazon Ember" panose="020B0603020204020204" pitchFamily="34" charset="0"/>
                <a:ea typeface="Amazon Ember" panose="020B0603020204020204" pitchFamily="34" charset="0"/>
                <a:cs typeface="Amazon Ember" panose="020B0603020204020204" pitchFamily="34" charset="0"/>
              </a:rPr>
              <a:t>Crie uma infraestrutura redundante, escalável e altamente disponível para hospedar vídeos, fotos ou músicas, </a:t>
            </a:r>
            <a:r>
              <a:rPr lang="pt-BR" sz="2400" dirty="0" smtClean="0">
                <a:latin typeface="Amazon Ember" panose="020B0603020204020204" pitchFamily="34" charset="0"/>
                <a:ea typeface="Amazon Ember" panose="020B0603020204020204" pitchFamily="34" charset="0"/>
                <a:cs typeface="Amazon Ember" panose="020B0603020204020204" pitchFamily="34" charset="0"/>
              </a:rPr>
              <a:t/>
            </a:r>
            <a:br>
              <a:rPr lang="pt-BR" sz="2400" dirty="0" smtClean="0">
                <a:latin typeface="Amazon Ember" panose="020B0603020204020204" pitchFamily="34" charset="0"/>
                <a:ea typeface="Amazon Ember" panose="020B0603020204020204" pitchFamily="34" charset="0"/>
                <a:cs typeface="Amazon Ember" panose="020B0603020204020204" pitchFamily="34" charset="0"/>
              </a:rPr>
            </a:br>
            <a:r>
              <a:rPr lang="pt-BR" sz="2400" dirty="0" smtClean="0">
                <a:latin typeface="Amazon Ember" panose="020B0603020204020204" pitchFamily="34" charset="0"/>
                <a:ea typeface="Amazon Ember" panose="020B0603020204020204" pitchFamily="34" charset="0"/>
                <a:cs typeface="Amazon Ember" panose="020B0603020204020204" pitchFamily="34" charset="0"/>
              </a:rPr>
              <a:t>com </a:t>
            </a:r>
            <a:r>
              <a:rPr lang="pt-BR" sz="2400" dirty="0">
                <a:latin typeface="Amazon Ember" panose="020B0603020204020204" pitchFamily="34" charset="0"/>
                <a:ea typeface="Amazon Ember" panose="020B0603020204020204" pitchFamily="34" charset="0"/>
                <a:cs typeface="Amazon Ember" panose="020B0603020204020204" pitchFamily="34" charset="0"/>
              </a:rPr>
              <a:t>recursos de upload e download</a:t>
            </a:r>
            <a:endPar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7" name="Graphic 16">
            <a:extLst>
              <a:ext uri="{FF2B5EF4-FFF2-40B4-BE49-F238E27FC236}">
                <a16:creationId xmlns:a16="http://schemas.microsoft.com/office/drawing/2014/main" id="{ADAAB923-886D-3F42-9C41-E46D4E33287E}"/>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86880" y="2431930"/>
            <a:ext cx="655715" cy="655715"/>
          </a:xfrm>
          <a:prstGeom prst="rect">
            <a:avLst/>
          </a:prstGeom>
        </p:spPr>
      </p:pic>
      <p:pic>
        <p:nvPicPr>
          <p:cNvPr id="22" name="Graphic 21">
            <a:extLst>
              <a:ext uri="{FF2B5EF4-FFF2-40B4-BE49-F238E27FC236}">
                <a16:creationId xmlns:a16="http://schemas.microsoft.com/office/drawing/2014/main" id="{E6CDAF24-6907-E64C-A1FA-A6601A747BCF}"/>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36040" y="3498264"/>
            <a:ext cx="586547" cy="586547"/>
          </a:xfrm>
          <a:prstGeom prst="rect">
            <a:avLst/>
          </a:prstGeom>
        </p:spPr>
      </p:pic>
      <p:grpSp>
        <p:nvGrpSpPr>
          <p:cNvPr id="3" name="Group 2" descr="Diagram shows an S3 bucket with media content in it a two users streaming content from it. One user receives the stream directly, the other receives it via a CloudFrount edge location.">
            <a:extLst>
              <a:ext uri="{FF2B5EF4-FFF2-40B4-BE49-F238E27FC236}">
                <a16:creationId xmlns:a16="http://schemas.microsoft.com/office/drawing/2014/main" id="{7A44A83A-A805-6143-A1A5-B1CA248612A2}"/>
              </a:ext>
            </a:extLst>
          </p:cNvPr>
          <p:cNvGrpSpPr/>
          <p:nvPr/>
        </p:nvGrpSpPr>
        <p:grpSpPr>
          <a:xfrm>
            <a:off x="1573427" y="4351223"/>
            <a:ext cx="7889777" cy="2035904"/>
            <a:chOff x="1573427" y="4351223"/>
            <a:chExt cx="7889777" cy="2035904"/>
          </a:xfrm>
        </p:grpSpPr>
        <p:pic>
          <p:nvPicPr>
            <p:cNvPr id="21" name="Graphic 20">
              <a:extLst>
                <a:ext uri="{FF2B5EF4-FFF2-40B4-BE49-F238E27FC236}">
                  <a16:creationId xmlns:a16="http://schemas.microsoft.com/office/drawing/2014/main" id="{C8A93A31-A5C5-1F4C-8DE9-9080D266FE37}"/>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170546" y="5440843"/>
              <a:ext cx="655715" cy="655715"/>
            </a:xfrm>
            <a:prstGeom prst="rect">
              <a:avLst/>
            </a:prstGeom>
          </p:spPr>
        </p:pic>
        <p:pic>
          <p:nvPicPr>
            <p:cNvPr id="29" name="Graphic 28">
              <a:extLst>
                <a:ext uri="{FF2B5EF4-FFF2-40B4-BE49-F238E27FC236}">
                  <a16:creationId xmlns:a16="http://schemas.microsoft.com/office/drawing/2014/main" id="{AA638F88-B92E-9A4C-A6D5-87ED14734A2F}"/>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2640753" y="4737419"/>
              <a:ext cx="464650" cy="464650"/>
            </a:xfrm>
            <a:prstGeom prst="rect">
              <a:avLst/>
            </a:prstGeom>
          </p:spPr>
        </p:pic>
        <p:pic>
          <p:nvPicPr>
            <p:cNvPr id="4" name="Picture 3">
              <a:extLst>
                <a:ext uri="{FF2B5EF4-FFF2-40B4-BE49-F238E27FC236}">
                  <a16:creationId xmlns:a16="http://schemas.microsoft.com/office/drawing/2014/main" id="{0D8104DF-F80A-E94B-84EE-A4F9520C5003}"/>
                </a:ext>
                <a:ext uri="{C183D7F6-B498-43B3-948B-1728B52AA6E4}">
                  <adec:decorative xmlns=""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13983" y="4556613"/>
              <a:ext cx="789435" cy="603419"/>
            </a:xfrm>
            <a:prstGeom prst="rect">
              <a:avLst/>
            </a:prstGeom>
          </p:spPr>
        </p:pic>
        <p:pic>
          <p:nvPicPr>
            <p:cNvPr id="32" name="Graphic 31">
              <a:extLst>
                <a:ext uri="{FF2B5EF4-FFF2-40B4-BE49-F238E27FC236}">
                  <a16:creationId xmlns:a16="http://schemas.microsoft.com/office/drawing/2014/main" id="{560FA42C-2A16-F541-8E09-DCD7332A862C}"/>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732259" y="4495701"/>
              <a:ext cx="721113" cy="721113"/>
            </a:xfrm>
            <a:prstGeom prst="rect">
              <a:avLst/>
            </a:prstGeom>
          </p:spPr>
        </p:pic>
        <p:sp>
          <p:nvSpPr>
            <p:cNvPr id="34" name="Rectangle 33">
              <a:extLst>
                <a:ext uri="{FF2B5EF4-FFF2-40B4-BE49-F238E27FC236}">
                  <a16:creationId xmlns:a16="http://schemas.microsoft.com/office/drawing/2014/main" id="{23BC5416-DFBB-E348-937A-0C96FC26BC53}"/>
                </a:ext>
              </a:extLst>
            </p:cNvPr>
            <p:cNvSpPr/>
            <p:nvPr/>
          </p:nvSpPr>
          <p:spPr>
            <a:xfrm>
              <a:off x="1573427" y="4351223"/>
              <a:ext cx="5188880" cy="199190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rPr>
                <a:t>Nuvem AWS</a:t>
              </a:r>
            </a:p>
          </p:txBody>
        </p:sp>
        <p:pic>
          <p:nvPicPr>
            <p:cNvPr id="35" name="Graphic 34">
              <a:extLst>
                <a:ext uri="{FF2B5EF4-FFF2-40B4-BE49-F238E27FC236}">
                  <a16:creationId xmlns:a16="http://schemas.microsoft.com/office/drawing/2014/main" id="{C0C56AAB-C881-AF4C-88C6-27A7824B3528}"/>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585336" y="4351223"/>
              <a:ext cx="330200" cy="330200"/>
            </a:xfrm>
            <a:prstGeom prst="rect">
              <a:avLst/>
            </a:prstGeom>
          </p:spPr>
        </p:pic>
        <p:pic>
          <p:nvPicPr>
            <p:cNvPr id="13" name="Picture 12">
              <a:extLst>
                <a:ext uri="{FF2B5EF4-FFF2-40B4-BE49-F238E27FC236}">
                  <a16:creationId xmlns:a16="http://schemas.microsoft.com/office/drawing/2014/main" id="{33C291B0-AA87-5B42-944C-AEB6C12D8154}"/>
                </a:ext>
                <a:ext uri="{C183D7F6-B498-43B3-948B-1728B52AA6E4}">
                  <adec:decorative xmlns="" xmlns:adec="http://schemas.microsoft.com/office/drawing/2017/decorative" val="1"/>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761117" y="4770444"/>
              <a:ext cx="536644" cy="373267"/>
            </a:xfrm>
            <a:prstGeom prst="rect">
              <a:avLst/>
            </a:prstGeom>
          </p:spPr>
        </p:pic>
        <p:pic>
          <p:nvPicPr>
            <p:cNvPr id="38" name="Picture 37">
              <a:extLst>
                <a:ext uri="{FF2B5EF4-FFF2-40B4-BE49-F238E27FC236}">
                  <a16:creationId xmlns:a16="http://schemas.microsoft.com/office/drawing/2014/main" id="{7E2608DC-D20B-2046-9548-6EC36E11B71B}"/>
                </a:ext>
                <a:ext uri="{C183D7F6-B498-43B3-948B-1728B52AA6E4}">
                  <adec:decorative xmlns=""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8995" y="4683099"/>
              <a:ext cx="586547" cy="586547"/>
            </a:xfrm>
            <a:prstGeom prst="rect">
              <a:avLst/>
            </a:prstGeom>
          </p:spPr>
        </p:pic>
        <p:sp>
          <p:nvSpPr>
            <p:cNvPr id="39" name="Right Brace 38">
              <a:extLst>
                <a:ext uri="{FF2B5EF4-FFF2-40B4-BE49-F238E27FC236}">
                  <a16:creationId xmlns:a16="http://schemas.microsoft.com/office/drawing/2014/main" id="{D2DD3F3A-B807-7149-8EC6-FF62D91C970D}"/>
                </a:ext>
              </a:extLst>
            </p:cNvPr>
            <p:cNvSpPr/>
            <p:nvPr/>
          </p:nvSpPr>
          <p:spPr>
            <a:xfrm rot="5400000">
              <a:off x="3306526" y="4460227"/>
              <a:ext cx="294530" cy="16879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TextBox 39">
              <a:extLst>
                <a:ext uri="{FF2B5EF4-FFF2-40B4-BE49-F238E27FC236}">
                  <a16:creationId xmlns:a16="http://schemas.microsoft.com/office/drawing/2014/main" id="{5690D077-52CF-2E45-BD69-8FB62ECEDDF4}"/>
                </a:ext>
              </a:extLst>
            </p:cNvPr>
            <p:cNvSpPr txBox="1"/>
            <p:nvPr/>
          </p:nvSpPr>
          <p:spPr>
            <a:xfrm>
              <a:off x="2719313" y="6048573"/>
              <a:ext cx="1506552" cy="338554"/>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Bucket do S3</a:t>
              </a:r>
            </a:p>
          </p:txBody>
        </p:sp>
        <p:sp>
          <p:nvSpPr>
            <p:cNvPr id="41" name="TextBox 40">
              <a:extLst>
                <a:ext uri="{FF2B5EF4-FFF2-40B4-BE49-F238E27FC236}">
                  <a16:creationId xmlns:a16="http://schemas.microsoft.com/office/drawing/2014/main" id="{1A1B1A32-DFC4-F340-B721-E3DC6A0B2A22}"/>
                </a:ext>
              </a:extLst>
            </p:cNvPr>
            <p:cNvSpPr txBox="1"/>
            <p:nvPr/>
          </p:nvSpPr>
          <p:spPr>
            <a:xfrm>
              <a:off x="4443416" y="5248426"/>
              <a:ext cx="2141570"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Ponto de presença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do</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CloudFront</a:t>
              </a:r>
              <a:endParaRPr lang="pt-BR"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2" name="Graphic 41">
              <a:extLst>
                <a:ext uri="{FF2B5EF4-FFF2-40B4-BE49-F238E27FC236}">
                  <a16:creationId xmlns:a16="http://schemas.microsoft.com/office/drawing/2014/main" id="{81D377EF-01A8-7643-A3DA-F3F57EF2A914}"/>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5164635" y="4621308"/>
              <a:ext cx="469900" cy="469900"/>
            </a:xfrm>
            <a:prstGeom prst="rect">
              <a:avLst/>
            </a:prstGeom>
          </p:spPr>
        </p:pic>
        <p:cxnSp>
          <p:nvCxnSpPr>
            <p:cNvPr id="46" name="Straight Arrow Connector 45">
              <a:extLst>
                <a:ext uri="{FF2B5EF4-FFF2-40B4-BE49-F238E27FC236}">
                  <a16:creationId xmlns:a16="http://schemas.microsoft.com/office/drawing/2014/main" id="{9806A8DB-6B15-EF4B-BCDC-C756EFE6063B}"/>
                </a:ext>
              </a:extLst>
            </p:cNvPr>
            <p:cNvCxnSpPr>
              <a:cxnSpLocks/>
              <a:stCxn id="21" idx="3"/>
              <a:endCxn id="42" idx="1"/>
            </p:cNvCxnSpPr>
            <p:nvPr/>
          </p:nvCxnSpPr>
          <p:spPr>
            <a:xfrm flipV="1">
              <a:off x="3826261" y="4856258"/>
              <a:ext cx="1338374" cy="912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0FFF249-BCBC-AD43-925B-6221A5081B3E}"/>
                </a:ext>
              </a:extLst>
            </p:cNvPr>
            <p:cNvCxnSpPr>
              <a:cxnSpLocks/>
              <a:stCxn id="42" idx="3"/>
              <a:endCxn id="4" idx="1"/>
            </p:cNvCxnSpPr>
            <p:nvPr/>
          </p:nvCxnSpPr>
          <p:spPr>
            <a:xfrm>
              <a:off x="5634535" y="4856258"/>
              <a:ext cx="2279448" cy="20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3" name="Graphic 52">
              <a:extLst>
                <a:ext uri="{FF2B5EF4-FFF2-40B4-BE49-F238E27FC236}">
                  <a16:creationId xmlns:a16="http://schemas.microsoft.com/office/drawing/2014/main" id="{C7FF43A9-058B-4E4D-A38A-9A110EE9F304}"/>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742091" y="5540814"/>
              <a:ext cx="721113" cy="721113"/>
            </a:xfrm>
            <a:prstGeom prst="rect">
              <a:avLst/>
            </a:prstGeom>
          </p:spPr>
        </p:pic>
        <p:cxnSp>
          <p:nvCxnSpPr>
            <p:cNvPr id="54" name="Straight Arrow Connector 53">
              <a:extLst>
                <a:ext uri="{FF2B5EF4-FFF2-40B4-BE49-F238E27FC236}">
                  <a16:creationId xmlns:a16="http://schemas.microsoft.com/office/drawing/2014/main" id="{EEE3649F-1D5B-7349-A0BA-7F1862256A72}"/>
                </a:ext>
              </a:extLst>
            </p:cNvPr>
            <p:cNvCxnSpPr>
              <a:cxnSpLocks/>
            </p:cNvCxnSpPr>
            <p:nvPr/>
          </p:nvCxnSpPr>
          <p:spPr>
            <a:xfrm>
              <a:off x="3761117" y="5904016"/>
              <a:ext cx="41603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C06ACFB-2BD3-3B4C-8765-93B00311E322}"/>
                </a:ext>
                <a:ext uri="{C183D7F6-B498-43B3-948B-1728B52AA6E4}">
                  <adec:decorative xmlns="" xmlns:adec="http://schemas.microsoft.com/office/drawing/2017/decorative" val="1"/>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986294" y="5706712"/>
              <a:ext cx="694271" cy="462847"/>
            </a:xfrm>
            <a:prstGeom prst="rect">
              <a:avLst/>
            </a:prstGeom>
            <a:ln>
              <a:solidFill>
                <a:schemeClr val="tx1"/>
              </a:solidFill>
            </a:ln>
          </p:spPr>
        </p:pic>
      </p:grpSp>
      <p:grpSp>
        <p:nvGrpSpPr>
          <p:cNvPr id="26" name="Group 25">
            <a:extLst>
              <a:ext uri="{FF2B5EF4-FFF2-40B4-BE49-F238E27FC236}">
                <a16:creationId xmlns:a16="http://schemas.microsoft.com/office/drawing/2014/main" id="{7F023F67-BDFD-F04B-A2D8-61868ABEF70D}"/>
              </a:ext>
              <a:ext uri="{C183D7F6-B498-43B3-948B-1728B52AA6E4}">
                <adec:decorative xmlns="" xmlns:adec="http://schemas.microsoft.com/office/drawing/2017/decorative" val="1"/>
              </a:ext>
            </a:extLst>
          </p:cNvPr>
          <p:cNvGrpSpPr/>
          <p:nvPr/>
        </p:nvGrpSpPr>
        <p:grpSpPr>
          <a:xfrm>
            <a:off x="1843626" y="2662464"/>
            <a:ext cx="9276039" cy="1282963"/>
            <a:chOff x="2312516" y="3554571"/>
            <a:chExt cx="9276039" cy="1282963"/>
          </a:xfrm>
        </p:grpSpPr>
        <p:sp>
          <p:nvSpPr>
            <p:cNvPr id="27" name="TextBox 52">
              <a:extLst>
                <a:ext uri="{FF2B5EF4-FFF2-40B4-BE49-F238E27FC236}">
                  <a16:creationId xmlns:a16="http://schemas.microsoft.com/office/drawing/2014/main" id="{57E2E30B-C631-1248-BFC6-53FCD5743AAB}"/>
                </a:ext>
              </a:extLst>
            </p:cNvPr>
            <p:cNvSpPr txBox="1">
              <a:spLocks noChangeArrowheads="1"/>
            </p:cNvSpPr>
            <p:nvPr/>
          </p:nvSpPr>
          <p:spPr bwMode="auto">
            <a:xfrm>
              <a:off x="2312516" y="3554571"/>
              <a:ext cx="92760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defRPr/>
              </a:pPr>
              <a:r>
                <a:rPr lang="en-US" sz="2000" dirty="0">
                  <a:solidFill>
                    <a:prstClr val="black"/>
                  </a:solidFill>
                  <a:latin typeface="Courier New" panose="02070309020205020404" pitchFamily="49" charset="0"/>
                  <a:ea typeface="Amazon Ember" panose="020B0603020204020204" pitchFamily="34" charset="0"/>
                  <a:cs typeface="Amazon Ember" panose="020B0603020204020204" pitchFamily="34" charset="0"/>
                </a:rPr>
                <a:t>https://</a:t>
              </a:r>
              <a:r>
                <a:rPr lang="en-US" sz="2000" dirty="0">
                  <a:solidFill>
                    <a:schemeClr val="accent5"/>
                  </a:solidFill>
                  <a:latin typeface="Courier New" panose="02070309020205020404" pitchFamily="49" charset="0"/>
                  <a:ea typeface="Amazon Ember" panose="020B0603020204020204" pitchFamily="34" charset="0"/>
                  <a:cs typeface="Amazon Ember" panose="020B0603020204020204" pitchFamily="34" charset="0"/>
                </a:rPr>
                <a:t>&lt;bucket-name&gt;</a:t>
              </a:r>
              <a:r>
                <a:rPr lang="en-US" sz="2000" dirty="0">
                  <a:solidFill>
                    <a:prstClr val="black"/>
                  </a:solidFill>
                  <a:latin typeface="Courier New" panose="02070309020205020404" pitchFamily="49" charset="0"/>
                  <a:ea typeface="Amazon Ember" panose="020B0603020204020204" pitchFamily="34" charset="0"/>
                  <a:cs typeface="Amazon Ember" panose="020B0603020204020204" pitchFamily="34" charset="0"/>
                </a:rPr>
                <a:t>.s3.amazonaws.com</a:t>
              </a:r>
              <a:endParaRPr lang="en-US" sz="2000" dirty="0">
                <a:solidFill>
                  <a:srgbClr val="FF9933"/>
                </a:solidFill>
                <a:latin typeface="Courier New" panose="02070309020205020404" pitchFamily="49" charset="0"/>
                <a:ea typeface="Amazon Ember" panose="020B0603020204020204" pitchFamily="34" charset="0"/>
                <a:cs typeface="Amazon Ember" panose="020B0603020204020204" pitchFamily="34" charset="0"/>
              </a:endParaRPr>
            </a:p>
          </p:txBody>
        </p:sp>
        <p:sp>
          <p:nvSpPr>
            <p:cNvPr id="28" name="TextBox 52">
              <a:extLst>
                <a:ext uri="{FF2B5EF4-FFF2-40B4-BE49-F238E27FC236}">
                  <a16:creationId xmlns:a16="http://schemas.microsoft.com/office/drawing/2014/main" id="{DD5DD2F3-A5CC-AC42-9765-0DC41716FB77}"/>
                </a:ext>
              </a:extLst>
            </p:cNvPr>
            <p:cNvSpPr txBox="1">
              <a:spLocks noChangeArrowheads="1"/>
            </p:cNvSpPr>
            <p:nvPr/>
          </p:nvSpPr>
          <p:spPr bwMode="auto">
            <a:xfrm>
              <a:off x="2312516" y="4529757"/>
              <a:ext cx="92760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defRPr/>
              </a:pPr>
              <a:r>
                <a:rPr lang="en-US" sz="2000" dirty="0">
                  <a:solidFill>
                    <a:prstClr val="black"/>
                  </a:solidFill>
                  <a:latin typeface="Courier New" panose="02070309020205020404" pitchFamily="49" charset="0"/>
                  <a:ea typeface="Amazon Ember" panose="020B0603020204020204" pitchFamily="34" charset="0"/>
                  <a:cs typeface="Amazon Ember" panose="020B0603020204020204" pitchFamily="34" charset="0"/>
                </a:rPr>
                <a:t>https://</a:t>
              </a:r>
              <a:r>
                <a:rPr lang="en-US" sz="2000" dirty="0">
                  <a:solidFill>
                    <a:schemeClr val="accent5"/>
                  </a:solidFill>
                  <a:latin typeface="Courier New" panose="02070309020205020404" pitchFamily="49" charset="0"/>
                  <a:ea typeface="Amazon Ember" panose="020B0603020204020204" pitchFamily="34" charset="0"/>
                  <a:cs typeface="Amazon Ember" panose="020B0603020204020204" pitchFamily="34" charset="0"/>
                </a:rPr>
                <a:t>&lt;bucket-name&gt;</a:t>
              </a:r>
              <a:r>
                <a:rPr lang="en-US" sz="2000" dirty="0">
                  <a:solidFill>
                    <a:prstClr val="black"/>
                  </a:solidFill>
                  <a:latin typeface="Courier New" panose="02070309020205020404" pitchFamily="49" charset="0"/>
                  <a:ea typeface="Amazon Ember" panose="020B0603020204020204" pitchFamily="34" charset="0"/>
                  <a:cs typeface="Amazon Ember" panose="020B0603020204020204" pitchFamily="34" charset="0"/>
                </a:rPr>
                <a:t>.s3.amazonaws.com/</a:t>
              </a:r>
              <a:r>
                <a:rPr lang="en-US" sz="2000" dirty="0">
                  <a:solidFill>
                    <a:schemeClr val="accent5"/>
                  </a:solidFill>
                  <a:latin typeface="Courier New" panose="02070309020205020404" pitchFamily="49" charset="0"/>
                  <a:ea typeface="Amazon Ember" panose="020B0603020204020204" pitchFamily="34" charset="0"/>
                  <a:cs typeface="Amazon Ember" panose="020B0603020204020204" pitchFamily="34" charset="0"/>
                </a:rPr>
                <a:t>video.mp4</a:t>
              </a:r>
            </a:p>
          </p:txBody>
        </p:sp>
      </p:grpSp>
    </p:spTree>
    <p:custDataLst>
      <p:tags r:id="rId1"/>
    </p:custDataLst>
    <p:extLst>
      <p:ext uri="{BB962C8B-B14F-4D97-AF65-F5344CB8AC3E}">
        <p14:creationId xmlns:p14="http://schemas.microsoft.com/office/powerpoint/2010/main" val="3366794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3D59-FA0B-C24E-B1FA-56BE7D45A6FE}"/>
              </a:ext>
            </a:extLst>
          </p:cNvPr>
          <p:cNvSpPr>
            <a:spLocks noGrp="1"/>
          </p:cNvSpPr>
          <p:nvPr>
            <p:ph type="title"/>
          </p:nvPr>
        </p:nvSpPr>
        <p:spPr>
          <a:xfrm>
            <a:off x="419099" y="365125"/>
            <a:ext cx="9384119" cy="474119"/>
          </a:xfrm>
        </p:spPr>
        <p:txBody>
          <a:bodyPr rtlCol="0"/>
          <a:lstStyle/>
          <a:p>
            <a:pPr rtl="0"/>
            <a:r>
              <a:rPr lang="pt-BR" sz="3600"/>
              <a:t>Proteção de buckets e objetos do Amazon S3</a:t>
            </a:r>
          </a:p>
        </p:txBody>
      </p:sp>
      <p:sp>
        <p:nvSpPr>
          <p:cNvPr id="3" name="Content Placeholder 2">
            <a:extLst>
              <a:ext uri="{FF2B5EF4-FFF2-40B4-BE49-F238E27FC236}">
                <a16:creationId xmlns:a16="http://schemas.microsoft.com/office/drawing/2014/main" id="{269C8F78-99A8-5B49-AE2D-DA1EB051A759}"/>
              </a:ext>
            </a:extLst>
          </p:cNvPr>
          <p:cNvSpPr>
            <a:spLocks noGrp="1"/>
          </p:cNvSpPr>
          <p:nvPr>
            <p:ph idx="1"/>
          </p:nvPr>
        </p:nvSpPr>
        <p:spPr>
          <a:xfrm>
            <a:off x="195817" y="1468220"/>
            <a:ext cx="11353800" cy="4648788"/>
          </a:xfrm>
        </p:spPr>
        <p:txBody>
          <a:bodyPr rtlCol="0"/>
          <a:lstStyle/>
          <a:p>
            <a:pPr rtl="0"/>
            <a:r>
              <a:rPr lang="pt-BR" sz="2400" dirty="0"/>
              <a:t>Os </a:t>
            </a:r>
            <a:r>
              <a:rPr lang="pt-BR" sz="2400" dirty="0" err="1"/>
              <a:t>buckets</a:t>
            </a:r>
            <a:r>
              <a:rPr lang="pt-BR" sz="2400" dirty="0"/>
              <a:t> e objetos do S3 recém-criados são </a:t>
            </a:r>
            <a:r>
              <a:rPr lang="pt-BR" sz="2400" dirty="0">
                <a:solidFill>
                  <a:schemeClr val="accent6"/>
                </a:solidFill>
              </a:rPr>
              <a:t>privados</a:t>
            </a:r>
            <a:r>
              <a:rPr lang="pt-BR" sz="2400" dirty="0"/>
              <a:t> e </a:t>
            </a:r>
            <a:r>
              <a:rPr lang="pt-BR" sz="2400" dirty="0">
                <a:solidFill>
                  <a:schemeClr val="accent6"/>
                </a:solidFill>
              </a:rPr>
              <a:t>protegidos</a:t>
            </a:r>
            <a:r>
              <a:rPr lang="pt-BR" sz="2400" dirty="0"/>
              <a:t> por padrão</a:t>
            </a:r>
          </a:p>
          <a:p>
            <a:pPr lvl="1" rtl="0"/>
            <a:endParaRPr lang="en-US" sz="1050" dirty="0"/>
          </a:p>
          <a:p>
            <a:pPr rtl="0"/>
            <a:r>
              <a:rPr lang="pt-BR" sz="2400" dirty="0"/>
              <a:t>Quando os casos de uso devem compartilhar dados do </a:t>
            </a:r>
            <a:r>
              <a:rPr lang="pt-BR" sz="2400" dirty="0" err="1"/>
              <a:t>Amazon</a:t>
            </a:r>
            <a:r>
              <a:rPr lang="pt-BR" sz="2400" dirty="0"/>
              <a:t> S3</a:t>
            </a:r>
          </a:p>
          <a:p>
            <a:pPr lvl="1" rtl="0"/>
            <a:r>
              <a:rPr lang="pt-BR" sz="1800" dirty="0"/>
              <a:t>Gerencie e controle o acesso aos dados</a:t>
            </a:r>
          </a:p>
          <a:p>
            <a:pPr lvl="1" rtl="0"/>
            <a:r>
              <a:rPr lang="pt-BR" sz="1800" dirty="0"/>
              <a:t>Adote o </a:t>
            </a:r>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princípio do privilégio mínimo</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marL="457200" lvl="1" indent="0" rtl="0">
              <a:buNone/>
            </a:pPr>
            <a:endParaRPr lang="en-US" sz="1050" dirty="0"/>
          </a:p>
          <a:p>
            <a:pPr rtl="0"/>
            <a:r>
              <a:rPr lang="pt-BR" sz="2400" dirty="0"/>
              <a:t>Ferramentas e opções para controlar o acesso aos dados do </a:t>
            </a:r>
            <a:r>
              <a:rPr lang="pt-BR" sz="2400" dirty="0" err="1"/>
              <a:t>Amazon</a:t>
            </a:r>
            <a:r>
              <a:rPr lang="pt-BR" sz="2400" dirty="0"/>
              <a:t> S3</a:t>
            </a:r>
          </a:p>
          <a:p>
            <a:pPr lvl="1" rtl="0"/>
            <a:r>
              <a:rPr lang="pt-BR" sz="1600" dirty="0">
                <a:hlinkClick r:id="rId4"/>
              </a:rPr>
              <a:t>Recurso de bloqueio de acesso público</a:t>
            </a:r>
            <a:r>
              <a:rPr lang="pt-BR" sz="1600" dirty="0"/>
              <a:t>: ativado em novos </a:t>
            </a:r>
            <a:r>
              <a:rPr lang="pt-BR" sz="1600" dirty="0" err="1"/>
              <a:t>buckets</a:t>
            </a:r>
            <a:r>
              <a:rPr lang="pt-BR" sz="1600" dirty="0"/>
              <a:t> por padrão, simples de gerenciar</a:t>
            </a:r>
          </a:p>
          <a:p>
            <a:pPr lvl="1" rtl="0"/>
            <a:r>
              <a:rPr lang="pt-BR" sz="1600" dirty="0">
                <a:hlinkClick r:id="rId5"/>
              </a:rPr>
              <a:t>Políticas do IAM</a:t>
            </a:r>
            <a:r>
              <a:rPr lang="pt-BR" sz="1600" dirty="0"/>
              <a:t>: uma boa opção quando o usuário pode autenticar usando o IAM</a:t>
            </a:r>
          </a:p>
          <a:p>
            <a:pPr lvl="1" rtl="0"/>
            <a:r>
              <a:rPr lang="pt-BR" sz="1600" dirty="0">
                <a:hlinkClick r:id="rId6"/>
              </a:rPr>
              <a:t>Políticas de </a:t>
            </a:r>
            <a:r>
              <a:rPr lang="pt-BR" sz="1600" dirty="0" err="1">
                <a:hlinkClick r:id="rId6"/>
              </a:rPr>
              <a:t>bucket</a:t>
            </a:r>
            <a:r>
              <a:rPr lang="pt-BR" sz="1600" dirty="0"/>
              <a:t>: defina o acesso a um objeto ou </a:t>
            </a:r>
            <a:r>
              <a:rPr lang="pt-BR" sz="1600" dirty="0" err="1"/>
              <a:t>bucket</a:t>
            </a:r>
            <a:r>
              <a:rPr lang="pt-BR" sz="1600" dirty="0"/>
              <a:t> específico</a:t>
            </a:r>
          </a:p>
          <a:p>
            <a:pPr lvl="1" rtl="0"/>
            <a:r>
              <a:rPr lang="pt-BR" sz="1600" dirty="0">
                <a:hlinkClick r:id="rId7"/>
              </a:rPr>
              <a:t>Listas de controle de acesso</a:t>
            </a:r>
            <a:r>
              <a:rPr lang="pt-BR" sz="1600" dirty="0"/>
              <a:t> (</a:t>
            </a:r>
            <a:r>
              <a:rPr lang="pt-BR" sz="1600" dirty="0" err="1"/>
              <a:t>ACLs</a:t>
            </a:r>
            <a:r>
              <a:rPr lang="pt-BR" sz="1600" dirty="0"/>
              <a:t>): um mecanismo de controle de acesso herdado</a:t>
            </a:r>
          </a:p>
          <a:p>
            <a:pPr lvl="1" rtl="0"/>
            <a:r>
              <a:rPr lang="pt-BR" sz="1600" dirty="0">
                <a:hlinkClick r:id="rId8"/>
              </a:rPr>
              <a:t>Pontos de acesso do S3</a:t>
            </a:r>
            <a:r>
              <a:rPr lang="pt-BR" sz="1600" dirty="0"/>
              <a:t>: você pode configurar o acesso com nomes e permissões específicos para cada aplicação</a:t>
            </a:r>
          </a:p>
          <a:p>
            <a:pPr lvl="1" rtl="0"/>
            <a:r>
              <a:rPr lang="pt-BR" sz="1600" dirty="0" err="1">
                <a:hlinkClick r:id="rId9"/>
              </a:rPr>
              <a:t>URLs</a:t>
            </a:r>
            <a:r>
              <a:rPr lang="pt-BR" sz="1600" dirty="0">
                <a:hlinkClick r:id="rId9"/>
              </a:rPr>
              <a:t> </a:t>
            </a:r>
            <a:r>
              <a:rPr lang="pt-BR" sz="1600" dirty="0" err="1">
                <a:hlinkClick r:id="rId9"/>
              </a:rPr>
              <a:t>pré</a:t>
            </a:r>
            <a:r>
              <a:rPr lang="pt-BR" sz="1600" dirty="0">
                <a:hlinkClick r:id="rId9"/>
              </a:rPr>
              <a:t>-assinados</a:t>
            </a:r>
            <a:r>
              <a:rPr lang="pt-BR" sz="1600" dirty="0"/>
              <a:t>: você pode conceder acesso por tempo limitado a outras pessoas com </a:t>
            </a:r>
            <a:r>
              <a:rPr lang="pt-BR" sz="1600" dirty="0" err="1"/>
              <a:t>URLs</a:t>
            </a:r>
            <a:r>
              <a:rPr lang="pt-BR" sz="1600" dirty="0"/>
              <a:t> </a:t>
            </a:r>
            <a:r>
              <a:rPr lang="pt-BR" sz="1600" dirty="0" smtClean="0"/>
              <a:t>temporárias</a:t>
            </a:r>
          </a:p>
          <a:p>
            <a:pPr lvl="1" rtl="0"/>
            <a:r>
              <a:rPr lang="pt-BR" sz="1600" dirty="0" smtClean="0"/>
              <a:t>Verificação </a:t>
            </a:r>
            <a:r>
              <a:rPr lang="pt-BR" sz="1600" dirty="0"/>
              <a:t>de permissão de </a:t>
            </a:r>
            <a:r>
              <a:rPr lang="pt-BR" sz="1600" dirty="0" err="1"/>
              <a:t>bucket</a:t>
            </a:r>
            <a:r>
              <a:rPr lang="pt-BR" sz="1600" dirty="0"/>
              <a:t> do </a:t>
            </a:r>
            <a:r>
              <a:rPr lang="pt-BR" sz="1600" u="sng" dirty="0">
                <a:hlinkClick r:id="rId10"/>
              </a:rPr>
              <a:t>AWS </a:t>
            </a:r>
            <a:r>
              <a:rPr lang="pt-BR" sz="1600" u="sng" dirty="0" err="1">
                <a:hlinkClick r:id="rId10"/>
              </a:rPr>
              <a:t>Trusted</a:t>
            </a:r>
            <a:r>
              <a:rPr lang="pt-BR" sz="1600" u="sng" dirty="0">
                <a:hlinkClick r:id="rId10"/>
              </a:rPr>
              <a:t> </a:t>
            </a:r>
            <a:r>
              <a:rPr lang="pt-BR" sz="1600" u="sng" dirty="0" err="1">
                <a:hlinkClick r:id="rId10"/>
              </a:rPr>
              <a:t>Advisor</a:t>
            </a:r>
            <a:r>
              <a:rPr lang="pt-BR" sz="1600" dirty="0"/>
              <a:t>: um recurso gratuito</a:t>
            </a:r>
            <a:endParaRPr lang="en-US" sz="1600" dirty="0"/>
          </a:p>
        </p:txBody>
      </p:sp>
      <p:pic>
        <p:nvPicPr>
          <p:cNvPr id="8" name="Picture 7">
            <a:extLst>
              <a:ext uri="{FF2B5EF4-FFF2-40B4-BE49-F238E27FC236}">
                <a16:creationId xmlns:a16="http://schemas.microsoft.com/office/drawing/2014/main" id="{BFE7BA73-14A5-A242-B859-E0420E6F2624}"/>
              </a:ext>
              <a:ext uri="{C183D7F6-B498-43B3-948B-1728B52AA6E4}">
                <adec:decorative xmlns="" xmlns:adec="http://schemas.microsoft.com/office/drawing/2017/decorative" val="1"/>
              </a:ext>
            </a:extLst>
          </p:cNvPr>
          <p:cNvPicPr>
            <a:picLocks noChangeAspect="1"/>
          </p:cNvPicPr>
          <p:nvPr/>
        </p:nvPicPr>
        <p:blipFill rotWithShape="1">
          <a:blip r:embed="rId11" cstate="print">
            <a:alphaModFix amt="70000"/>
            <a:extLst>
              <a:ext uri="{28A0092B-C50C-407E-A947-70E740481C1C}">
                <a14:useLocalDpi xmlns:a14="http://schemas.microsoft.com/office/drawing/2010/main"/>
              </a:ext>
            </a:extLst>
          </a:blip>
          <a:srcRect/>
          <a:stretch/>
        </p:blipFill>
        <p:spPr>
          <a:xfrm>
            <a:off x="10068232" y="2842752"/>
            <a:ext cx="1838633" cy="1899725"/>
          </a:xfrm>
          <a:prstGeom prst="rect">
            <a:avLst/>
          </a:prstGeom>
          <a:effectLst>
            <a:softEdge rad="139700"/>
          </a:effectLst>
        </p:spPr>
      </p:pic>
    </p:spTree>
    <p:custDataLst>
      <p:tags r:id="rId1"/>
    </p:custDataLst>
    <p:extLst>
      <p:ext uri="{BB962C8B-B14F-4D97-AF65-F5344CB8AC3E}">
        <p14:creationId xmlns:p14="http://schemas.microsoft.com/office/powerpoint/2010/main" val="175840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099" y="365125"/>
            <a:ext cx="9729143" cy="474119"/>
          </a:xfrm>
        </p:spPr>
        <p:txBody>
          <a:bodyPr rtlCol="0">
            <a:noAutofit/>
          </a:bodyPr>
          <a:lstStyle/>
          <a:p>
            <a:pPr rtl="0"/>
            <a:r>
              <a:rPr lang="pt-BR" sz="3400"/>
              <a:t>Três abordagens gerais para configurar o acesso </a:t>
            </a:r>
          </a:p>
        </p:txBody>
      </p:sp>
      <p:sp>
        <p:nvSpPr>
          <p:cNvPr id="40" name="TextBox 39">
            <a:extLst>
              <a:ext uri="{FF2B5EF4-FFF2-40B4-BE49-F238E27FC236}">
                <a16:creationId xmlns:a16="http://schemas.microsoft.com/office/drawing/2014/main" id="{AE2D399E-28A4-0A40-BF33-A213F5C91074}"/>
              </a:ext>
            </a:extLst>
          </p:cNvPr>
          <p:cNvSpPr txBox="1"/>
          <p:nvPr/>
        </p:nvSpPr>
        <p:spPr>
          <a:xfrm>
            <a:off x="1064414" y="1387768"/>
            <a:ext cx="10116872"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Defina as configurações de segurança apropriadas para o seu caso de uso no bucket e nos objetos.</a:t>
            </a:r>
          </a:p>
        </p:txBody>
      </p:sp>
      <p:sp>
        <p:nvSpPr>
          <p:cNvPr id="91" name="Rectangle 90">
            <a:extLst>
              <a:ext uri="{FF2B5EF4-FFF2-40B4-BE49-F238E27FC236}">
                <a16:creationId xmlns:a16="http://schemas.microsoft.com/office/drawing/2014/main" id="{FF5C667D-8E45-C343-B593-86941D1A8259}"/>
              </a:ext>
              <a:ext uri="{C183D7F6-B498-43B3-948B-1728B52AA6E4}">
                <adec:decorative xmlns="" xmlns:adec="http://schemas.microsoft.com/office/drawing/2017/decorative" val="1"/>
              </a:ext>
            </a:extLst>
          </p:cNvPr>
          <p:cNvSpPr/>
          <p:nvPr/>
        </p:nvSpPr>
        <p:spPr>
          <a:xfrm>
            <a:off x="1081553" y="1345039"/>
            <a:ext cx="9972552" cy="496580"/>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8" name="Group 7" descr="architecture diagram on the left shows an S3 bucket configured for private access only (no one else besides the owner can access it)">
            <a:extLst>
              <a:ext uri="{FF2B5EF4-FFF2-40B4-BE49-F238E27FC236}">
                <a16:creationId xmlns:a16="http://schemas.microsoft.com/office/drawing/2014/main" id="{8A730E98-F941-4EA2-A28E-155D4968CF22}"/>
              </a:ext>
            </a:extLst>
          </p:cNvPr>
          <p:cNvGrpSpPr/>
          <p:nvPr/>
        </p:nvGrpSpPr>
        <p:grpSpPr>
          <a:xfrm>
            <a:off x="66132" y="2191755"/>
            <a:ext cx="4092979" cy="3465978"/>
            <a:chOff x="66132" y="2191755"/>
            <a:chExt cx="4092979" cy="3465978"/>
          </a:xfrm>
        </p:grpSpPr>
        <p:sp>
          <p:nvSpPr>
            <p:cNvPr id="119" name="TextBox 118">
              <a:extLst>
                <a:ext uri="{FF2B5EF4-FFF2-40B4-BE49-F238E27FC236}">
                  <a16:creationId xmlns:a16="http://schemas.microsoft.com/office/drawing/2014/main" id="{81CE345E-F791-7247-917A-ADD6D93C2C1A}"/>
                </a:ext>
              </a:extLst>
            </p:cNvPr>
            <p:cNvSpPr txBox="1"/>
            <p:nvPr/>
          </p:nvSpPr>
          <p:spPr>
            <a:xfrm>
              <a:off x="472313" y="2191755"/>
              <a:ext cx="3351427" cy="646331"/>
            </a:xfrm>
            <a:prstGeom prst="rect">
              <a:avLst/>
            </a:prstGeom>
            <a:solidFill>
              <a:schemeClr val="bg1"/>
            </a:solidFill>
          </p:spPr>
          <p:txBody>
            <a:bodyPr wrap="square" rtlCol="0">
              <a:spAutoFit/>
            </a:bodyPr>
            <a:lstStyle/>
            <a:p>
              <a:pPr algn="ctr" rtl="0"/>
              <a:r>
                <a:rPr lang="pt-BR"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Configurações de segurança</a:t>
              </a:r>
              <a:r>
                <a:rPr lang="pt-BR"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r>
              <a:b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pt-BR"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padrão do Amazon S3</a:t>
              </a:r>
            </a:p>
          </p:txBody>
        </p:sp>
        <p:grpSp>
          <p:nvGrpSpPr>
            <p:cNvPr id="7" name="Group 6">
              <a:extLst>
                <a:ext uri="{FF2B5EF4-FFF2-40B4-BE49-F238E27FC236}">
                  <a16:creationId xmlns:a16="http://schemas.microsoft.com/office/drawing/2014/main" id="{8843E2E5-A608-4446-971C-F050C7EAA6CF}"/>
                </a:ext>
              </a:extLst>
            </p:cNvPr>
            <p:cNvGrpSpPr/>
            <p:nvPr/>
          </p:nvGrpSpPr>
          <p:grpSpPr>
            <a:xfrm>
              <a:off x="66132" y="3019590"/>
              <a:ext cx="4092979" cy="2638143"/>
              <a:chOff x="66132" y="3019590"/>
              <a:chExt cx="4092979" cy="2638143"/>
            </a:xfrm>
          </p:grpSpPr>
          <p:cxnSp>
            <p:nvCxnSpPr>
              <p:cNvPr id="55" name="Straight Connector 54">
                <a:extLst>
                  <a:ext uri="{FF2B5EF4-FFF2-40B4-BE49-F238E27FC236}">
                    <a16:creationId xmlns:a16="http://schemas.microsoft.com/office/drawing/2014/main" id="{0C6D6CCD-1D70-6540-A019-7AC9507B0D37}"/>
                  </a:ext>
                </a:extLst>
              </p:cNvPr>
              <p:cNvCxnSpPr>
                <a:cxnSpLocks/>
                <a:endCxn id="35" idx="0"/>
              </p:cNvCxnSpPr>
              <p:nvPr/>
            </p:nvCxnSpPr>
            <p:spPr>
              <a:xfrm>
                <a:off x="2561084" y="4623162"/>
                <a:ext cx="458107" cy="477937"/>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6D6CCD-1D70-6540-A019-7AC9507B0D37}"/>
                  </a:ext>
                </a:extLst>
              </p:cNvPr>
              <p:cNvCxnSpPr>
                <a:cxnSpLocks/>
                <a:stCxn id="22" idx="2"/>
                <a:endCxn id="28" idx="0"/>
              </p:cNvCxnSpPr>
              <p:nvPr/>
            </p:nvCxnSpPr>
            <p:spPr>
              <a:xfrm>
                <a:off x="2376847" y="4669789"/>
                <a:ext cx="8465" cy="431310"/>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6D6CCD-1D70-6540-A019-7AC9507B0D37}"/>
                  </a:ext>
                </a:extLst>
              </p:cNvPr>
              <p:cNvCxnSpPr>
                <a:cxnSpLocks/>
                <a:endCxn id="26" idx="0"/>
              </p:cNvCxnSpPr>
              <p:nvPr/>
            </p:nvCxnSpPr>
            <p:spPr>
              <a:xfrm flipH="1">
                <a:off x="1751433" y="4623162"/>
                <a:ext cx="451981" cy="477937"/>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1CE345E-F791-7247-917A-ADD6D93C2C1A}"/>
                  </a:ext>
                </a:extLst>
              </p:cNvPr>
              <p:cNvSpPr txBox="1"/>
              <p:nvPr/>
            </p:nvSpPr>
            <p:spPr>
              <a:xfrm>
                <a:off x="2510803" y="3081824"/>
                <a:ext cx="1522805" cy="338554"/>
              </a:xfrm>
              <a:prstGeom prst="rect">
                <a:avLst/>
              </a:prstGeom>
              <a:noFill/>
            </p:spPr>
            <p:txBody>
              <a:bodyPr wrap="square" rtlCol="0">
                <a:spAutoFit/>
              </a:bodyPr>
              <a:lstStyle/>
              <a:p>
                <a:pPr algn="ctr" rtl="0"/>
                <a:r>
                  <a:rPr lang="pt-BR" sz="1600" b="1">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Proprietário</a:t>
                </a:r>
              </a:p>
            </p:txBody>
          </p:sp>
          <p:sp>
            <p:nvSpPr>
              <p:cNvPr id="9" name="Up-Down Arrow 8"/>
              <p:cNvSpPr/>
              <p:nvPr/>
            </p:nvSpPr>
            <p:spPr>
              <a:xfrm>
                <a:off x="2310591" y="3519683"/>
                <a:ext cx="109738" cy="638209"/>
              </a:xfrm>
              <a:prstGeom prst="upDownArrow">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Up-Down Arrow 56"/>
              <p:cNvSpPr/>
              <p:nvPr/>
            </p:nvSpPr>
            <p:spPr>
              <a:xfrm rot="16200000">
                <a:off x="1455160" y="3914151"/>
                <a:ext cx="154379" cy="1090337"/>
              </a:xfrm>
              <a:prstGeom prst="upDownArrow">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en-US"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Multiply 23"/>
              <p:cNvSpPr/>
              <p:nvPr/>
            </p:nvSpPr>
            <p:spPr>
              <a:xfrm>
                <a:off x="1260725" y="4226646"/>
                <a:ext cx="516343" cy="505315"/>
              </a:xfrm>
              <a:prstGeom prst="mathMultiply">
                <a:avLst>
                  <a:gd name="adj1" fmla="val 13585"/>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TextBox 57">
                <a:extLst>
                  <a:ext uri="{FF2B5EF4-FFF2-40B4-BE49-F238E27FC236}">
                    <a16:creationId xmlns:a16="http://schemas.microsoft.com/office/drawing/2014/main" id="{81CE345E-F791-7247-917A-ADD6D93C2C1A}"/>
                  </a:ext>
                </a:extLst>
              </p:cNvPr>
              <p:cNvSpPr txBox="1"/>
              <p:nvPr/>
            </p:nvSpPr>
            <p:spPr>
              <a:xfrm>
                <a:off x="66132" y="4826736"/>
                <a:ext cx="1269410" cy="830997"/>
              </a:xfrm>
              <a:prstGeom prst="rect">
                <a:avLst/>
              </a:prstGeom>
              <a:noFill/>
            </p:spPr>
            <p:txBody>
              <a:bodyPr wrap="square" rtlCol="0">
                <a:spAutoFit/>
              </a:bodyPr>
              <a:lstStyle/>
              <a:p>
                <a:pPr algn="ctr" rtl="0"/>
                <a:r>
                  <a:rPr lang="pt-BR" sz="1600" b="1" dirty="0">
                    <a:solidFill>
                      <a:schemeClr val="bg2">
                        <a:lumMod val="50000"/>
                      </a:schemeClr>
                    </a:solidFill>
                    <a:latin typeface="Amazon Ember" panose="020B0603020204020204" pitchFamily="34" charset="0"/>
                    <a:ea typeface="Amazon Ember" panose="020B0603020204020204" pitchFamily="34" charset="0"/>
                    <a:cs typeface="Amazon Ember" panose="020B0603020204020204" pitchFamily="34" charset="0"/>
                  </a:rPr>
                  <a:t>Qualquer outra pessoa</a:t>
                </a:r>
              </a:p>
            </p:txBody>
          </p:sp>
          <p:sp>
            <p:nvSpPr>
              <p:cNvPr id="120" name="TextBox 119">
                <a:extLst>
                  <a:ext uri="{FF2B5EF4-FFF2-40B4-BE49-F238E27FC236}">
                    <a16:creationId xmlns:a16="http://schemas.microsoft.com/office/drawing/2014/main" id="{C8875E39-2927-5943-8AB9-72BB9FCC88F1}"/>
                  </a:ext>
                </a:extLst>
              </p:cNvPr>
              <p:cNvSpPr txBox="1"/>
              <p:nvPr/>
            </p:nvSpPr>
            <p:spPr>
              <a:xfrm>
                <a:off x="2357309" y="4297946"/>
                <a:ext cx="1801802" cy="400110"/>
              </a:xfrm>
              <a:prstGeom prst="rect">
                <a:avLst/>
              </a:prstGeom>
              <a:noFill/>
            </p:spPr>
            <p:txBody>
              <a:bodyPr wrap="square" rtlCol="0">
                <a:spAutoFit/>
              </a:bodyPr>
              <a:lstStyle/>
              <a:p>
                <a:pPr algn="ctr" rtl="0"/>
                <a:r>
                  <a:rPr lang="pt-BR" sz="20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Privada</a:t>
                </a:r>
              </a:p>
            </p:txBody>
          </p:sp>
          <p:pic>
            <p:nvPicPr>
              <p:cNvPr id="22" name="Graphic 21">
                <a:extLst>
                  <a:ext uri="{FF2B5EF4-FFF2-40B4-BE49-F238E27FC236}">
                    <a16:creationId xmlns:a16="http://schemas.microsoft.com/office/drawing/2014/main" id="{9E8A5284-04AF-1A45-8DB5-9D208180141B}"/>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145733" y="4207562"/>
                <a:ext cx="462227" cy="462227"/>
              </a:xfrm>
              <a:prstGeom prst="rect">
                <a:avLst/>
              </a:prstGeom>
            </p:spPr>
          </p:pic>
          <p:pic>
            <p:nvPicPr>
              <p:cNvPr id="23" name="Graphic 22">
                <a:extLst>
                  <a:ext uri="{FF2B5EF4-FFF2-40B4-BE49-F238E27FC236}">
                    <a16:creationId xmlns:a16="http://schemas.microsoft.com/office/drawing/2014/main" id="{F1CE6611-1D6D-C04F-907B-371C65D0185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flipH="1">
                <a:off x="378016" y="4264878"/>
                <a:ext cx="458267" cy="445297"/>
              </a:xfrm>
              <a:prstGeom prst="rect">
                <a:avLst/>
              </a:prstGeom>
            </p:spPr>
          </p:pic>
          <p:pic>
            <p:nvPicPr>
              <p:cNvPr id="25" name="Graphic 24">
                <a:extLst>
                  <a:ext uri="{FF2B5EF4-FFF2-40B4-BE49-F238E27FC236}">
                    <a16:creationId xmlns:a16="http://schemas.microsoft.com/office/drawing/2014/main" id="{647EF5BF-2571-A343-A760-466F799AFA3E}"/>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165002" y="3019590"/>
                <a:ext cx="445297" cy="445297"/>
              </a:xfrm>
              <a:prstGeom prst="rect">
                <a:avLst/>
              </a:prstGeom>
            </p:spPr>
          </p:pic>
          <p:pic>
            <p:nvPicPr>
              <p:cNvPr id="26" name="Graphic 25">
                <a:extLst>
                  <a:ext uri="{FF2B5EF4-FFF2-40B4-BE49-F238E27FC236}">
                    <a16:creationId xmlns:a16="http://schemas.microsoft.com/office/drawing/2014/main" id="{816884E8-D299-0A4F-B0F1-E22BA6CDCCD3}"/>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528784" y="5101099"/>
                <a:ext cx="445297" cy="445297"/>
              </a:xfrm>
              <a:prstGeom prst="rect">
                <a:avLst/>
              </a:prstGeom>
            </p:spPr>
          </p:pic>
          <p:pic>
            <p:nvPicPr>
              <p:cNvPr id="28" name="Graphic 27">
                <a:extLst>
                  <a:ext uri="{FF2B5EF4-FFF2-40B4-BE49-F238E27FC236}">
                    <a16:creationId xmlns:a16="http://schemas.microsoft.com/office/drawing/2014/main" id="{7DDB62DB-E7DC-2B4C-B50D-C8F411950BEB}"/>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162663" y="5101099"/>
                <a:ext cx="445297" cy="445297"/>
              </a:xfrm>
              <a:prstGeom prst="rect">
                <a:avLst/>
              </a:prstGeom>
            </p:spPr>
          </p:pic>
          <p:pic>
            <p:nvPicPr>
              <p:cNvPr id="35" name="Graphic 34">
                <a:extLst>
                  <a:ext uri="{FF2B5EF4-FFF2-40B4-BE49-F238E27FC236}">
                    <a16:creationId xmlns:a16="http://schemas.microsoft.com/office/drawing/2014/main" id="{67E8A0D0-1172-B841-A35E-EFA41D7DDBFD}"/>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796542" y="5101099"/>
                <a:ext cx="445297" cy="445297"/>
              </a:xfrm>
              <a:prstGeom prst="rect">
                <a:avLst/>
              </a:prstGeom>
            </p:spPr>
          </p:pic>
        </p:grpSp>
      </p:grpSp>
      <p:cxnSp>
        <p:nvCxnSpPr>
          <p:cNvPr id="39" name="Straight Connector 38">
            <a:extLst>
              <a:ext uri="{FF2B5EF4-FFF2-40B4-BE49-F238E27FC236}">
                <a16:creationId xmlns:a16="http://schemas.microsoft.com/office/drawing/2014/main" id="{31D633E4-4835-954B-AB13-8C5900A3101B}"/>
              </a:ext>
              <a:ext uri="{C183D7F6-B498-43B3-948B-1728B52AA6E4}">
                <adec:decorative xmlns="" xmlns:adec="http://schemas.microsoft.com/office/drawing/2017/decorative" val="1"/>
              </a:ext>
            </a:extLst>
          </p:cNvPr>
          <p:cNvCxnSpPr/>
          <p:nvPr/>
        </p:nvCxnSpPr>
        <p:spPr>
          <a:xfrm>
            <a:off x="4060496" y="2058218"/>
            <a:ext cx="0" cy="398206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nvGrpSpPr>
          <p:cNvPr id="6" name="Group 5" descr="architecture diagram in the middle shows an S3 bucket configured for public access (any one else can also access it)">
            <a:extLst>
              <a:ext uri="{FF2B5EF4-FFF2-40B4-BE49-F238E27FC236}">
                <a16:creationId xmlns:a16="http://schemas.microsoft.com/office/drawing/2014/main" id="{3173B4F8-77F9-4072-B6E5-3747E075E33C}"/>
              </a:ext>
            </a:extLst>
          </p:cNvPr>
          <p:cNvGrpSpPr/>
          <p:nvPr/>
        </p:nvGrpSpPr>
        <p:grpSpPr>
          <a:xfrm>
            <a:off x="4212886" y="2191755"/>
            <a:ext cx="4055444" cy="3521427"/>
            <a:chOff x="4122940" y="2191755"/>
            <a:chExt cx="4055444" cy="3521427"/>
          </a:xfrm>
        </p:grpSpPr>
        <p:sp>
          <p:nvSpPr>
            <p:cNvPr id="61" name="TextBox 60">
              <a:extLst>
                <a:ext uri="{FF2B5EF4-FFF2-40B4-BE49-F238E27FC236}">
                  <a16:creationId xmlns:a16="http://schemas.microsoft.com/office/drawing/2014/main" id="{517B32D6-E6E2-FF42-9134-23ED44100563}"/>
                </a:ext>
              </a:extLst>
            </p:cNvPr>
            <p:cNvSpPr txBox="1"/>
            <p:nvPr/>
          </p:nvSpPr>
          <p:spPr>
            <a:xfrm>
              <a:off x="4122940" y="2191755"/>
              <a:ext cx="4055444" cy="646331"/>
            </a:xfrm>
            <a:prstGeom prst="rect">
              <a:avLst/>
            </a:prstGeom>
            <a:solidFill>
              <a:schemeClr val="bg1"/>
            </a:solidFill>
          </p:spPr>
          <p:txBody>
            <a:bodyPr wrap="square" rtlCol="0">
              <a:spAutoFit/>
            </a:bodyPr>
            <a:lstStyle/>
            <a:p>
              <a:pPr algn="ctr" rtl="0"/>
              <a:r>
                <a:rPr lang="pt-BR"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Configurações de segurança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r>
              <a:b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pt-BR"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do Amazon S3 para acesso público</a:t>
              </a:r>
            </a:p>
          </p:txBody>
        </p:sp>
        <p:grpSp>
          <p:nvGrpSpPr>
            <p:cNvPr id="5" name="Group 4">
              <a:extLst>
                <a:ext uri="{FF2B5EF4-FFF2-40B4-BE49-F238E27FC236}">
                  <a16:creationId xmlns:a16="http://schemas.microsoft.com/office/drawing/2014/main" id="{1ECBC672-6109-46D6-BDC7-509C6B8014CD}"/>
                </a:ext>
              </a:extLst>
            </p:cNvPr>
            <p:cNvGrpSpPr/>
            <p:nvPr/>
          </p:nvGrpSpPr>
          <p:grpSpPr>
            <a:xfrm>
              <a:off x="4122941" y="3019590"/>
              <a:ext cx="4055443" cy="2693592"/>
              <a:chOff x="4122941" y="3019590"/>
              <a:chExt cx="4055443" cy="2693592"/>
            </a:xfrm>
          </p:grpSpPr>
          <p:cxnSp>
            <p:nvCxnSpPr>
              <p:cNvPr id="48" name="Straight Connector 47">
                <a:extLst>
                  <a:ext uri="{FF2B5EF4-FFF2-40B4-BE49-F238E27FC236}">
                    <a16:creationId xmlns:a16="http://schemas.microsoft.com/office/drawing/2014/main" id="{D33017D3-ADE5-BA44-8E02-623D86463394}"/>
                  </a:ext>
                </a:extLst>
              </p:cNvPr>
              <p:cNvCxnSpPr>
                <a:cxnSpLocks/>
                <a:endCxn id="68" idx="0"/>
              </p:cNvCxnSpPr>
              <p:nvPr/>
            </p:nvCxnSpPr>
            <p:spPr>
              <a:xfrm>
                <a:off x="6567137" y="4676927"/>
                <a:ext cx="461897" cy="424172"/>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EC07CE-0E9E-6842-9AF7-DA95919419A6}"/>
                  </a:ext>
                </a:extLst>
              </p:cNvPr>
              <p:cNvCxnSpPr>
                <a:cxnSpLocks/>
                <a:stCxn id="63" idx="2"/>
                <a:endCxn id="67" idx="0"/>
              </p:cNvCxnSpPr>
              <p:nvPr/>
            </p:nvCxnSpPr>
            <p:spPr>
              <a:xfrm>
                <a:off x="6381376" y="4723939"/>
                <a:ext cx="8535" cy="377160"/>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EF3A2E0-3D93-F944-9D0B-1C1D88231D4D}"/>
                  </a:ext>
                </a:extLst>
              </p:cNvPr>
              <p:cNvCxnSpPr>
                <a:cxnSpLocks/>
                <a:endCxn id="66" idx="0"/>
              </p:cNvCxnSpPr>
              <p:nvPr/>
            </p:nvCxnSpPr>
            <p:spPr>
              <a:xfrm flipH="1">
                <a:off x="5750789" y="4676927"/>
                <a:ext cx="455719" cy="424172"/>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E96167C-F868-FA40-AD0C-D4A5BD19DBC2}"/>
                  </a:ext>
                </a:extLst>
              </p:cNvPr>
              <p:cNvSpPr txBox="1"/>
              <p:nvPr/>
            </p:nvSpPr>
            <p:spPr>
              <a:xfrm>
                <a:off x="6516440" y="3122839"/>
                <a:ext cx="1559735" cy="338554"/>
              </a:xfrm>
              <a:prstGeom prst="rect">
                <a:avLst/>
              </a:prstGeom>
              <a:noFill/>
            </p:spPr>
            <p:txBody>
              <a:bodyPr wrap="square" rtlCol="0">
                <a:spAutoFit/>
              </a:bodyPr>
              <a:lstStyle/>
              <a:p>
                <a:pPr algn="ctr" rtl="0"/>
                <a:r>
                  <a:rPr lang="pt-BR" sz="1600" b="1">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Proprietário</a:t>
                </a:r>
              </a:p>
            </p:txBody>
          </p:sp>
          <p:sp>
            <p:nvSpPr>
              <p:cNvPr id="59" name="Up-Down Arrow 58">
                <a:extLst>
                  <a:ext uri="{FF2B5EF4-FFF2-40B4-BE49-F238E27FC236}">
                    <a16:creationId xmlns:a16="http://schemas.microsoft.com/office/drawing/2014/main" id="{8CC5E3D0-104E-2742-B8BC-CEA1EA851F0B}"/>
                  </a:ext>
                </a:extLst>
              </p:cNvPr>
              <p:cNvSpPr/>
              <p:nvPr/>
            </p:nvSpPr>
            <p:spPr>
              <a:xfrm rot="16200000">
                <a:off x="5452065" y="3962051"/>
                <a:ext cx="155656" cy="1099357"/>
              </a:xfrm>
              <a:prstGeom prst="upDownArrow">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en-US"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TextBox 59">
                <a:extLst>
                  <a:ext uri="{FF2B5EF4-FFF2-40B4-BE49-F238E27FC236}">
                    <a16:creationId xmlns:a16="http://schemas.microsoft.com/office/drawing/2014/main" id="{BBFED483-A666-8043-ACC4-C2203E11E722}"/>
                  </a:ext>
                </a:extLst>
              </p:cNvPr>
              <p:cNvSpPr txBox="1"/>
              <p:nvPr/>
            </p:nvSpPr>
            <p:spPr>
              <a:xfrm>
                <a:off x="4122941" y="4882185"/>
                <a:ext cx="1178867" cy="830997"/>
              </a:xfrm>
              <a:prstGeom prst="rect">
                <a:avLst/>
              </a:prstGeom>
              <a:noFill/>
            </p:spPr>
            <p:txBody>
              <a:bodyPr wrap="square" rtlCol="0">
                <a:spAutoFit/>
              </a:bodyPr>
              <a:lstStyle/>
              <a:p>
                <a:pPr algn="ctr" rtl="0"/>
                <a:r>
                  <a:rPr lang="pt-BR" sz="1600" b="1" dirty="0">
                    <a:solidFill>
                      <a:schemeClr val="bg2">
                        <a:lumMod val="50000"/>
                      </a:schemeClr>
                    </a:solidFill>
                    <a:latin typeface="Amazon Ember" panose="020B0603020204020204" pitchFamily="34" charset="0"/>
                    <a:ea typeface="Amazon Ember" panose="020B0603020204020204" pitchFamily="34" charset="0"/>
                    <a:cs typeface="Amazon Ember" panose="020B0603020204020204" pitchFamily="34" charset="0"/>
                  </a:rPr>
                  <a:t>Qualquer outra pessoa</a:t>
                </a:r>
              </a:p>
            </p:txBody>
          </p:sp>
          <p:sp>
            <p:nvSpPr>
              <p:cNvPr id="62" name="TextBox 61">
                <a:extLst>
                  <a:ext uri="{FF2B5EF4-FFF2-40B4-BE49-F238E27FC236}">
                    <a16:creationId xmlns:a16="http://schemas.microsoft.com/office/drawing/2014/main" id="{59F4F4BF-FD08-4C40-9155-58494E82BEC1}"/>
                  </a:ext>
                </a:extLst>
              </p:cNvPr>
              <p:cNvSpPr txBox="1"/>
              <p:nvPr/>
            </p:nvSpPr>
            <p:spPr>
              <a:xfrm>
                <a:off x="6361676" y="4349021"/>
                <a:ext cx="1816708" cy="400110"/>
              </a:xfrm>
              <a:prstGeom prst="rect">
                <a:avLst/>
              </a:prstGeom>
              <a:noFill/>
            </p:spPr>
            <p:txBody>
              <a:bodyPr wrap="square" rtlCol="0">
                <a:spAutoFit/>
              </a:bodyPr>
              <a:lstStyle/>
              <a:p>
                <a:pPr algn="ctr" rtl="0"/>
                <a:r>
                  <a:rPr lang="pt-BR" sz="20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Público</a:t>
                </a:r>
              </a:p>
            </p:txBody>
          </p:sp>
          <p:pic>
            <p:nvPicPr>
              <p:cNvPr id="63" name="Graphic 62">
                <a:extLst>
                  <a:ext uri="{FF2B5EF4-FFF2-40B4-BE49-F238E27FC236}">
                    <a16:creationId xmlns:a16="http://schemas.microsoft.com/office/drawing/2014/main" id="{9D619117-FA45-534E-9463-6FDFA2E5B18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148351" y="4257889"/>
                <a:ext cx="466050" cy="466050"/>
              </a:xfrm>
              <a:prstGeom prst="rect">
                <a:avLst/>
              </a:prstGeom>
            </p:spPr>
          </p:pic>
          <p:pic>
            <p:nvPicPr>
              <p:cNvPr id="64" name="Graphic 63">
                <a:extLst>
                  <a:ext uri="{FF2B5EF4-FFF2-40B4-BE49-F238E27FC236}">
                    <a16:creationId xmlns:a16="http://schemas.microsoft.com/office/drawing/2014/main" id="{028FDC7C-DC84-CD46-B557-052387AE1618}"/>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flipH="1">
                <a:off x="4366011" y="4315679"/>
                <a:ext cx="462057" cy="448981"/>
              </a:xfrm>
              <a:prstGeom prst="rect">
                <a:avLst/>
              </a:prstGeom>
            </p:spPr>
          </p:pic>
          <p:pic>
            <p:nvPicPr>
              <p:cNvPr id="65" name="Graphic 64">
                <a:extLst>
                  <a:ext uri="{FF2B5EF4-FFF2-40B4-BE49-F238E27FC236}">
                    <a16:creationId xmlns:a16="http://schemas.microsoft.com/office/drawing/2014/main" id="{5B86186E-FE53-634A-8024-CBE4A20658B1}"/>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167779" y="3019590"/>
                <a:ext cx="448981" cy="448981"/>
              </a:xfrm>
              <a:prstGeom prst="rect">
                <a:avLst/>
              </a:prstGeom>
            </p:spPr>
          </p:pic>
          <p:pic>
            <p:nvPicPr>
              <p:cNvPr id="66" name="Graphic 65">
                <a:extLst>
                  <a:ext uri="{FF2B5EF4-FFF2-40B4-BE49-F238E27FC236}">
                    <a16:creationId xmlns:a16="http://schemas.microsoft.com/office/drawing/2014/main" id="{D6A76705-9C77-6648-9D08-FF1E0C42376B}"/>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526298" y="5101099"/>
                <a:ext cx="448981" cy="448981"/>
              </a:xfrm>
              <a:prstGeom prst="rect">
                <a:avLst/>
              </a:prstGeom>
            </p:spPr>
          </p:pic>
          <p:pic>
            <p:nvPicPr>
              <p:cNvPr id="67" name="Graphic 66">
                <a:extLst>
                  <a:ext uri="{FF2B5EF4-FFF2-40B4-BE49-F238E27FC236}">
                    <a16:creationId xmlns:a16="http://schemas.microsoft.com/office/drawing/2014/main" id="{4E2BC65B-BA2A-7F4C-A749-6EABBCCA754F}"/>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165420" y="5101099"/>
                <a:ext cx="448981" cy="448981"/>
              </a:xfrm>
              <a:prstGeom prst="rect">
                <a:avLst/>
              </a:prstGeom>
            </p:spPr>
          </p:pic>
          <p:pic>
            <p:nvPicPr>
              <p:cNvPr id="68" name="Graphic 67">
                <a:extLst>
                  <a:ext uri="{FF2B5EF4-FFF2-40B4-BE49-F238E27FC236}">
                    <a16:creationId xmlns:a16="http://schemas.microsoft.com/office/drawing/2014/main" id="{A10576D2-1639-A844-BE65-6B49E2439F6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804543" y="5101099"/>
                <a:ext cx="448981" cy="448981"/>
              </a:xfrm>
              <a:prstGeom prst="rect">
                <a:avLst/>
              </a:prstGeom>
            </p:spPr>
          </p:pic>
          <p:sp>
            <p:nvSpPr>
              <p:cNvPr id="69" name="Up-Down Arrow 68">
                <a:extLst>
                  <a:ext uri="{FF2B5EF4-FFF2-40B4-BE49-F238E27FC236}">
                    <a16:creationId xmlns:a16="http://schemas.microsoft.com/office/drawing/2014/main" id="{CEB0D1BF-91EE-254E-9938-7C64AAE0D0BD}"/>
                  </a:ext>
                </a:extLst>
              </p:cNvPr>
              <p:cNvSpPr/>
              <p:nvPr/>
            </p:nvSpPr>
            <p:spPr>
              <a:xfrm>
                <a:off x="6314572" y="3564319"/>
                <a:ext cx="110646" cy="643488"/>
              </a:xfrm>
              <a:prstGeom prst="upDownArrow">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cxnSp>
        <p:nvCxnSpPr>
          <p:cNvPr id="90" name="Straight Connector 89">
            <a:extLst>
              <a:ext uri="{FF2B5EF4-FFF2-40B4-BE49-F238E27FC236}">
                <a16:creationId xmlns:a16="http://schemas.microsoft.com/office/drawing/2014/main" id="{86507918-80B7-0E4E-BCEF-5060D38C37F4}"/>
              </a:ext>
              <a:ext uri="{C183D7F6-B498-43B3-948B-1728B52AA6E4}">
                <adec:decorative xmlns="" xmlns:adec="http://schemas.microsoft.com/office/drawing/2017/decorative" val="1"/>
              </a:ext>
            </a:extLst>
          </p:cNvPr>
          <p:cNvCxnSpPr/>
          <p:nvPr/>
        </p:nvCxnSpPr>
        <p:spPr>
          <a:xfrm>
            <a:off x="8295218" y="2079419"/>
            <a:ext cx="0" cy="398206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nvGrpSpPr>
          <p:cNvPr id="4" name="Group 3" descr="architecture diagram on the right shows an S3 bucket configured for controlled access. The owner and user A can access it, but User B cannot. ">
            <a:extLst>
              <a:ext uri="{FF2B5EF4-FFF2-40B4-BE49-F238E27FC236}">
                <a16:creationId xmlns:a16="http://schemas.microsoft.com/office/drawing/2014/main" id="{9E8C2843-E6EA-47C2-BAA0-6C42C3EAF6B5}"/>
              </a:ext>
            </a:extLst>
          </p:cNvPr>
          <p:cNvGrpSpPr/>
          <p:nvPr/>
        </p:nvGrpSpPr>
        <p:grpSpPr>
          <a:xfrm>
            <a:off x="8268331" y="2075322"/>
            <a:ext cx="3930389" cy="3528831"/>
            <a:chOff x="8268331" y="2075322"/>
            <a:chExt cx="3930389" cy="3528831"/>
          </a:xfrm>
        </p:grpSpPr>
        <p:sp>
          <p:nvSpPr>
            <p:cNvPr id="77" name="TextBox 76">
              <a:extLst>
                <a:ext uri="{FF2B5EF4-FFF2-40B4-BE49-F238E27FC236}">
                  <a16:creationId xmlns:a16="http://schemas.microsoft.com/office/drawing/2014/main" id="{804E094F-0DEB-9A44-8B96-1CC8FADD2E98}"/>
                </a:ext>
              </a:extLst>
            </p:cNvPr>
            <p:cNvSpPr txBox="1"/>
            <p:nvPr/>
          </p:nvSpPr>
          <p:spPr>
            <a:xfrm>
              <a:off x="8599614" y="2075322"/>
              <a:ext cx="3355012" cy="646331"/>
            </a:xfrm>
            <a:prstGeom prst="rect">
              <a:avLst/>
            </a:prstGeom>
            <a:solidFill>
              <a:schemeClr val="bg1"/>
            </a:solidFill>
          </p:spPr>
          <p:txBody>
            <a:bodyPr wrap="square" rtlCol="0">
              <a:spAutoFit/>
            </a:bodyPr>
            <a:lstStyle/>
            <a:p>
              <a:pPr algn="ctr" rtl="0"/>
              <a:r>
                <a:rPr lang="pt-BR"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Política de acesso aplicada às</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r>
              <a:b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pt-BR"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configurações de segurança do Amazon S3</a:t>
              </a:r>
            </a:p>
          </p:txBody>
        </p:sp>
        <p:grpSp>
          <p:nvGrpSpPr>
            <p:cNvPr id="3" name="Group 2">
              <a:extLst>
                <a:ext uri="{FF2B5EF4-FFF2-40B4-BE49-F238E27FC236}">
                  <a16:creationId xmlns:a16="http://schemas.microsoft.com/office/drawing/2014/main" id="{BB91D557-6658-452F-A674-C4E915D4CB13}"/>
                </a:ext>
              </a:extLst>
            </p:cNvPr>
            <p:cNvGrpSpPr/>
            <p:nvPr/>
          </p:nvGrpSpPr>
          <p:grpSpPr>
            <a:xfrm>
              <a:off x="8268331" y="3019590"/>
              <a:ext cx="3930389" cy="2584563"/>
              <a:chOff x="8390520" y="3019590"/>
              <a:chExt cx="3930389" cy="2584563"/>
            </a:xfrm>
          </p:grpSpPr>
          <p:cxnSp>
            <p:nvCxnSpPr>
              <p:cNvPr id="71" name="Straight Connector 70">
                <a:extLst>
                  <a:ext uri="{FF2B5EF4-FFF2-40B4-BE49-F238E27FC236}">
                    <a16:creationId xmlns:a16="http://schemas.microsoft.com/office/drawing/2014/main" id="{252BFA48-9777-6B40-A052-AB33E1393535}"/>
                  </a:ext>
                </a:extLst>
              </p:cNvPr>
              <p:cNvCxnSpPr>
                <a:cxnSpLocks/>
                <a:endCxn id="82" idx="0"/>
              </p:cNvCxnSpPr>
              <p:nvPr/>
            </p:nvCxnSpPr>
            <p:spPr>
              <a:xfrm>
                <a:off x="10737955" y="4709800"/>
                <a:ext cx="435169" cy="391299"/>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8643E9F-17EA-4F4C-B8FD-8C9DDF3C9021}"/>
                  </a:ext>
                </a:extLst>
              </p:cNvPr>
              <p:cNvCxnSpPr>
                <a:cxnSpLocks/>
                <a:stCxn id="78" idx="2"/>
                <a:endCxn id="81" idx="0"/>
              </p:cNvCxnSpPr>
              <p:nvPr/>
            </p:nvCxnSpPr>
            <p:spPr>
              <a:xfrm flipH="1">
                <a:off x="10604707" y="4751612"/>
                <a:ext cx="29055" cy="349487"/>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656F3B3-4A64-364F-BBDD-05B4A36D5C09}"/>
                  </a:ext>
                </a:extLst>
              </p:cNvPr>
              <p:cNvCxnSpPr>
                <a:cxnSpLocks/>
                <a:endCxn id="80" idx="0"/>
              </p:cNvCxnSpPr>
              <p:nvPr/>
            </p:nvCxnSpPr>
            <p:spPr>
              <a:xfrm flipH="1">
                <a:off x="10036290" y="4709800"/>
                <a:ext cx="380934" cy="391299"/>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13FBD1B-99FB-9F41-9D13-40A76E65A0BF}"/>
                  </a:ext>
                </a:extLst>
              </p:cNvPr>
              <p:cNvSpPr txBox="1"/>
              <p:nvPr/>
            </p:nvSpPr>
            <p:spPr>
              <a:xfrm>
                <a:off x="10719990" y="3070047"/>
                <a:ext cx="1356825" cy="338554"/>
              </a:xfrm>
              <a:prstGeom prst="rect">
                <a:avLst/>
              </a:prstGeom>
              <a:noFill/>
            </p:spPr>
            <p:txBody>
              <a:bodyPr wrap="square" rtlCol="0">
                <a:spAutoFit/>
              </a:bodyPr>
              <a:lstStyle/>
              <a:p>
                <a:pPr algn="ctr" rtl="0"/>
                <a:r>
                  <a:rPr lang="pt-BR" sz="1600" b="1">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Proprietário</a:t>
                </a:r>
              </a:p>
            </p:txBody>
          </p:sp>
          <p:sp>
            <p:nvSpPr>
              <p:cNvPr id="75" name="Up-Down Arrow 74">
                <a:extLst>
                  <a:ext uri="{FF2B5EF4-FFF2-40B4-BE49-F238E27FC236}">
                    <a16:creationId xmlns:a16="http://schemas.microsoft.com/office/drawing/2014/main" id="{6BCB8B65-5FB8-4F48-902F-C985B16E544F}"/>
                  </a:ext>
                </a:extLst>
              </p:cNvPr>
              <p:cNvSpPr/>
              <p:nvPr/>
            </p:nvSpPr>
            <p:spPr>
              <a:xfrm rot="18079474">
                <a:off x="9817922" y="3633082"/>
                <a:ext cx="193589" cy="1139004"/>
              </a:xfrm>
              <a:prstGeom prst="upDownArrow">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en-US"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TextBox 75">
                <a:extLst>
                  <a:ext uri="{FF2B5EF4-FFF2-40B4-BE49-F238E27FC236}">
                    <a16:creationId xmlns:a16="http://schemas.microsoft.com/office/drawing/2014/main" id="{406D9FE2-3C89-EB41-B754-B50E31E3839A}"/>
                  </a:ext>
                </a:extLst>
              </p:cNvPr>
              <p:cNvSpPr txBox="1"/>
              <p:nvPr/>
            </p:nvSpPr>
            <p:spPr>
              <a:xfrm>
                <a:off x="8390520" y="5265599"/>
                <a:ext cx="1134544" cy="338554"/>
              </a:xfrm>
              <a:prstGeom prst="rect">
                <a:avLst/>
              </a:prstGeom>
              <a:noFill/>
            </p:spPr>
            <p:txBody>
              <a:bodyPr wrap="square" rtlCol="0">
                <a:spAutoFit/>
              </a:bodyPr>
              <a:lstStyle/>
              <a:p>
                <a:pPr algn="ctr" rtl="0"/>
                <a:r>
                  <a:rPr lang="pt-BR" sz="1600" b="1" dirty="0">
                    <a:solidFill>
                      <a:schemeClr val="bg2">
                        <a:lumMod val="50000"/>
                      </a:schemeClr>
                    </a:solidFill>
                    <a:latin typeface="Amazon Ember" panose="020B0603020204020204" pitchFamily="34" charset="0"/>
                    <a:ea typeface="Amazon Ember" panose="020B0603020204020204" pitchFamily="34" charset="0"/>
                    <a:cs typeface="Amazon Ember" panose="020B0603020204020204" pitchFamily="34" charset="0"/>
                  </a:rPr>
                  <a:t>Usuário B</a:t>
                </a:r>
              </a:p>
            </p:txBody>
          </p:sp>
          <p:pic>
            <p:nvPicPr>
              <p:cNvPr id="78" name="Graphic 77">
                <a:extLst>
                  <a:ext uri="{FF2B5EF4-FFF2-40B4-BE49-F238E27FC236}">
                    <a16:creationId xmlns:a16="http://schemas.microsoft.com/office/drawing/2014/main" id="{08CEACCA-A39B-424B-BE00-E66442C6A79C}"/>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365497" y="4215083"/>
                <a:ext cx="536529" cy="536529"/>
              </a:xfrm>
              <a:prstGeom prst="rect">
                <a:avLst/>
              </a:prstGeom>
            </p:spPr>
          </p:pic>
          <p:pic>
            <p:nvPicPr>
              <p:cNvPr id="79" name="Graphic 78">
                <a:extLst>
                  <a:ext uri="{FF2B5EF4-FFF2-40B4-BE49-F238E27FC236}">
                    <a16:creationId xmlns:a16="http://schemas.microsoft.com/office/drawing/2014/main" id="{5467CFD4-63E7-0047-AAA7-DCACAF01A36F}"/>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0382777" y="3019590"/>
                <a:ext cx="399310" cy="399310"/>
              </a:xfrm>
              <a:prstGeom prst="rect">
                <a:avLst/>
              </a:prstGeom>
            </p:spPr>
          </p:pic>
          <p:pic>
            <p:nvPicPr>
              <p:cNvPr id="80" name="Graphic 79">
                <a:extLst>
                  <a:ext uri="{FF2B5EF4-FFF2-40B4-BE49-F238E27FC236}">
                    <a16:creationId xmlns:a16="http://schemas.microsoft.com/office/drawing/2014/main" id="{008C512D-44F5-1748-9E09-6EC78215F037}"/>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812262" y="5101099"/>
                <a:ext cx="448056" cy="448056"/>
              </a:xfrm>
              <a:prstGeom prst="rect">
                <a:avLst/>
              </a:prstGeom>
            </p:spPr>
          </p:pic>
          <p:pic>
            <p:nvPicPr>
              <p:cNvPr id="81" name="Graphic 80">
                <a:extLst>
                  <a:ext uri="{FF2B5EF4-FFF2-40B4-BE49-F238E27FC236}">
                    <a16:creationId xmlns:a16="http://schemas.microsoft.com/office/drawing/2014/main" id="{94DDEBCA-C24C-8A46-9314-71455F580065}"/>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0380679" y="5101099"/>
                <a:ext cx="448056" cy="448056"/>
              </a:xfrm>
              <a:prstGeom prst="rect">
                <a:avLst/>
              </a:prstGeom>
            </p:spPr>
          </p:pic>
          <p:pic>
            <p:nvPicPr>
              <p:cNvPr id="82" name="Graphic 81">
                <a:extLst>
                  <a:ext uri="{FF2B5EF4-FFF2-40B4-BE49-F238E27FC236}">
                    <a16:creationId xmlns:a16="http://schemas.microsoft.com/office/drawing/2014/main" id="{E9D10C80-B3EE-D743-9FAB-5673F2654C9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0949096" y="5101099"/>
                <a:ext cx="448056" cy="448056"/>
              </a:xfrm>
              <a:prstGeom prst="rect">
                <a:avLst/>
              </a:prstGeom>
            </p:spPr>
          </p:pic>
          <p:sp>
            <p:nvSpPr>
              <p:cNvPr id="83" name="Up-Down Arrow 82">
                <a:extLst>
                  <a:ext uri="{FF2B5EF4-FFF2-40B4-BE49-F238E27FC236}">
                    <a16:creationId xmlns:a16="http://schemas.microsoft.com/office/drawing/2014/main" id="{5E719FF6-FBC8-3342-83D1-B9288E676168}"/>
                  </a:ext>
                </a:extLst>
              </p:cNvPr>
              <p:cNvSpPr/>
              <p:nvPr/>
            </p:nvSpPr>
            <p:spPr>
              <a:xfrm>
                <a:off x="10513331" y="3551779"/>
                <a:ext cx="127378" cy="740799"/>
              </a:xfrm>
              <a:prstGeom prst="upDownArrow">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a16="http://schemas.microsoft.com/office/drawing/2014/main" id="{D17D48C9-5B9B-4540-AA37-0A3EE533FCD4}"/>
                  </a:ext>
                </a:extLst>
              </p:cNvPr>
              <p:cNvSpPr txBox="1"/>
              <p:nvPr/>
            </p:nvSpPr>
            <p:spPr>
              <a:xfrm>
                <a:off x="8488829" y="4031783"/>
                <a:ext cx="1138444" cy="338554"/>
              </a:xfrm>
              <a:prstGeom prst="rect">
                <a:avLst/>
              </a:prstGeom>
              <a:noFill/>
            </p:spPr>
            <p:txBody>
              <a:bodyPr wrap="square" rtlCol="0">
                <a:spAutoFit/>
              </a:bodyPr>
              <a:lstStyle/>
              <a:p>
                <a:pPr algn="ctr" rtl="0"/>
                <a:r>
                  <a:rPr lang="pt-BR" sz="1600" b="1" dirty="0">
                    <a:solidFill>
                      <a:schemeClr val="bg2">
                        <a:lumMod val="50000"/>
                      </a:schemeClr>
                    </a:solidFill>
                    <a:latin typeface="Amazon Ember" panose="020B0603020204020204" pitchFamily="34" charset="0"/>
                    <a:ea typeface="Amazon Ember" panose="020B0603020204020204" pitchFamily="34" charset="0"/>
                    <a:cs typeface="Amazon Ember" panose="020B0603020204020204" pitchFamily="34" charset="0"/>
                  </a:rPr>
                  <a:t>Usuário A</a:t>
                </a:r>
              </a:p>
            </p:txBody>
          </p:sp>
          <p:sp>
            <p:nvSpPr>
              <p:cNvPr id="85" name="Up-Down Arrow 84">
                <a:extLst>
                  <a:ext uri="{FF2B5EF4-FFF2-40B4-BE49-F238E27FC236}">
                    <a16:creationId xmlns:a16="http://schemas.microsoft.com/office/drawing/2014/main" id="{46F21AA2-C180-004B-A5F4-E8311B7C9407}"/>
                  </a:ext>
                </a:extLst>
              </p:cNvPr>
              <p:cNvSpPr/>
              <p:nvPr/>
            </p:nvSpPr>
            <p:spPr>
              <a:xfrm rot="15127027">
                <a:off x="9747995" y="4194419"/>
                <a:ext cx="179195" cy="1265607"/>
              </a:xfrm>
              <a:prstGeom prst="upDownArrow">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en-US"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6" name="Graphic 85">
                <a:extLst>
                  <a:ext uri="{FF2B5EF4-FFF2-40B4-BE49-F238E27FC236}">
                    <a16:creationId xmlns:a16="http://schemas.microsoft.com/office/drawing/2014/main" id="{CB4050CD-2CAB-B34B-977C-06708F5A939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788074" y="3553575"/>
                <a:ext cx="516877" cy="516877"/>
              </a:xfrm>
              <a:prstGeom prst="rect">
                <a:avLst/>
              </a:prstGeom>
            </p:spPr>
          </p:pic>
          <p:pic>
            <p:nvPicPr>
              <p:cNvPr id="87" name="Graphic 86">
                <a:extLst>
                  <a:ext uri="{FF2B5EF4-FFF2-40B4-BE49-F238E27FC236}">
                    <a16:creationId xmlns:a16="http://schemas.microsoft.com/office/drawing/2014/main" id="{8E0BCAEE-CCF6-EA4C-AFCC-83B0CB670CF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749563" y="4725666"/>
                <a:ext cx="516877" cy="516877"/>
              </a:xfrm>
              <a:prstGeom prst="rect">
                <a:avLst/>
              </a:prstGeom>
            </p:spPr>
          </p:pic>
          <p:sp>
            <p:nvSpPr>
              <p:cNvPr id="88" name="Multiply 87">
                <a:extLst>
                  <a:ext uri="{FF2B5EF4-FFF2-40B4-BE49-F238E27FC236}">
                    <a16:creationId xmlns:a16="http://schemas.microsoft.com/office/drawing/2014/main" id="{75B78809-79C0-B740-BB6D-2BE7A043F417}"/>
                  </a:ext>
                </a:extLst>
              </p:cNvPr>
              <p:cNvSpPr/>
              <p:nvPr/>
            </p:nvSpPr>
            <p:spPr>
              <a:xfrm>
                <a:off x="9548899" y="4465265"/>
                <a:ext cx="599344" cy="586543"/>
              </a:xfrm>
              <a:prstGeom prst="mathMultiply">
                <a:avLst>
                  <a:gd name="adj1" fmla="val 13585"/>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TextBox 88">
                <a:extLst>
                  <a:ext uri="{FF2B5EF4-FFF2-40B4-BE49-F238E27FC236}">
                    <a16:creationId xmlns:a16="http://schemas.microsoft.com/office/drawing/2014/main" id="{1DF4CA5C-153F-1F42-958B-16A75F51895B}"/>
                  </a:ext>
                </a:extLst>
              </p:cNvPr>
              <p:cNvSpPr txBox="1"/>
              <p:nvPr/>
            </p:nvSpPr>
            <p:spPr>
              <a:xfrm>
                <a:off x="10705182" y="4255698"/>
                <a:ext cx="1615727" cy="646331"/>
              </a:xfrm>
              <a:prstGeom prst="rect">
                <a:avLst/>
              </a:prstGeom>
              <a:noFill/>
            </p:spPr>
            <p:txBody>
              <a:bodyPr wrap="square" rtlCol="0">
                <a:spAutoFit/>
              </a:bodyPr>
              <a:lstStyle/>
              <a:p>
                <a:pPr algn="ctr" rtl="0"/>
                <a:r>
                  <a:rPr lang="pt-BR"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Acesso</a:t>
                </a:r>
              </a:p>
              <a:p>
                <a:pPr algn="ctr" rtl="0"/>
                <a:r>
                  <a:rPr lang="pt-BR"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controlado</a:t>
                </a:r>
              </a:p>
            </p:txBody>
          </p:sp>
        </p:grpSp>
      </p:grpSp>
    </p:spTree>
    <p:custDataLst>
      <p:tags r:id="rId1"/>
    </p:custDataLst>
    <p:extLst>
      <p:ext uri="{BB962C8B-B14F-4D97-AF65-F5344CB8AC3E}">
        <p14:creationId xmlns:p14="http://schemas.microsoft.com/office/powerpoint/2010/main" val="3096217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2EF57F-D342-FE4E-904B-84EF23F2FD16}"/>
              </a:ext>
            </a:extLst>
          </p:cNvPr>
          <p:cNvSpPr>
            <a:spLocks noGrp="1"/>
          </p:cNvSpPr>
          <p:nvPr>
            <p:ph type="title"/>
          </p:nvPr>
        </p:nvSpPr>
        <p:spPr>
          <a:xfrm>
            <a:off x="428244" y="365125"/>
            <a:ext cx="9321812" cy="474119"/>
          </a:xfrm>
        </p:spPr>
        <p:txBody>
          <a:bodyPr rtlCol="0"/>
          <a:lstStyle/>
          <a:p>
            <a:pPr rtl="0"/>
            <a:r>
              <a:rPr lang="pt-BR" sz="3600"/>
              <a:t>Considere criptografar objetos no Amazon S3</a:t>
            </a:r>
            <a:endParaRPr lang="en-US" sz="3600" i="1" dirty="0"/>
          </a:p>
        </p:txBody>
      </p:sp>
      <p:sp>
        <p:nvSpPr>
          <p:cNvPr id="6" name="Content Placeholder 5">
            <a:extLst>
              <a:ext uri="{FF2B5EF4-FFF2-40B4-BE49-F238E27FC236}">
                <a16:creationId xmlns:a16="http://schemas.microsoft.com/office/drawing/2014/main" id="{6EC9A840-75A0-E142-B90F-52153AD2824A}"/>
              </a:ext>
            </a:extLst>
          </p:cNvPr>
          <p:cNvSpPr>
            <a:spLocks noGrp="1"/>
          </p:cNvSpPr>
          <p:nvPr>
            <p:ph idx="1"/>
          </p:nvPr>
        </p:nvSpPr>
        <p:spPr>
          <a:xfrm>
            <a:off x="428244" y="1272992"/>
            <a:ext cx="10499912" cy="4828175"/>
          </a:xfrm>
        </p:spPr>
        <p:txBody>
          <a:bodyPr rtlCol="0"/>
          <a:lstStyle/>
          <a:p>
            <a:pPr rtl="0"/>
            <a:r>
              <a:rPr lang="pt-BR" dirty="0"/>
              <a:t>A </a:t>
            </a:r>
            <a:r>
              <a:rPr lang="pt-BR" dirty="0">
                <a:solidFill>
                  <a:schemeClr val="accent5"/>
                </a:solidFill>
                <a:latin typeface="Amazon Ember" panose="02000000000000000000" pitchFamily="2" charset="0"/>
                <a:ea typeface="Amazon Ember" panose="02000000000000000000" pitchFamily="2" charset="0"/>
              </a:rPr>
              <a:t>criptografia</a:t>
            </a:r>
            <a:r>
              <a:rPr lang="pt-BR" dirty="0"/>
              <a:t> codifica dados com uma </a:t>
            </a:r>
            <a:r>
              <a:rPr lang="pt-BR" dirty="0">
                <a:solidFill>
                  <a:schemeClr val="accent6"/>
                </a:solidFill>
              </a:rPr>
              <a:t>chave secreta</a:t>
            </a:r>
            <a:r>
              <a:rPr lang="pt-BR" dirty="0"/>
              <a:t>, </a:t>
            </a:r>
            <a:r>
              <a:rPr lang="pt-BR" dirty="0" smtClean="0"/>
              <a:t/>
            </a:r>
            <a:br>
              <a:rPr lang="pt-BR" dirty="0" smtClean="0"/>
            </a:br>
            <a:r>
              <a:rPr lang="pt-BR" dirty="0" smtClean="0"/>
              <a:t>o </a:t>
            </a:r>
            <a:r>
              <a:rPr lang="pt-BR" dirty="0"/>
              <a:t>que os torna ilegíveis</a:t>
            </a:r>
          </a:p>
          <a:p>
            <a:pPr lvl="1" rtl="0"/>
            <a:r>
              <a:rPr lang="pt-BR" sz="2000" dirty="0"/>
              <a:t>Somente quem tem a chave secreta pode decodificar os dados</a:t>
            </a:r>
          </a:p>
          <a:p>
            <a:pPr lvl="1" rtl="0"/>
            <a:r>
              <a:rPr lang="pt-BR" sz="2000" dirty="0"/>
              <a:t>Opcionalmente, use o AWS Key Management Service (AWS KMS) para gerenciar chaves secretas</a:t>
            </a:r>
          </a:p>
          <a:p>
            <a:pPr lvl="1" rtl="0"/>
            <a:endParaRPr lang="en-US" sz="1800" dirty="0"/>
          </a:p>
          <a:p>
            <a:pPr rtl="0"/>
            <a:r>
              <a:rPr lang="pt-BR" dirty="0"/>
              <a:t>Criptografia no </a:t>
            </a:r>
            <a:r>
              <a:rPr lang="pt-BR" i="1" dirty="0"/>
              <a:t>lado do servidor</a:t>
            </a:r>
          </a:p>
          <a:p>
            <a:pPr lvl="1" rtl="0"/>
            <a:r>
              <a:rPr lang="pt-BR" sz="2000" dirty="0"/>
              <a:t>No </a:t>
            </a:r>
            <a:r>
              <a:rPr lang="pt-BR" sz="2000" dirty="0" err="1"/>
              <a:t>bucket</a:t>
            </a:r>
            <a:r>
              <a:rPr lang="pt-BR" sz="2000" dirty="0"/>
              <a:t>, habilite esse recurso selecionando a opção de </a:t>
            </a:r>
            <a:r>
              <a:rPr lang="pt-BR" sz="2000" dirty="0">
                <a:latin typeface="Amazon Ember" panose="020B0603020204020204" pitchFamily="34" charset="0"/>
                <a:ea typeface="Amazon Ember" panose="020B0603020204020204" pitchFamily="34" charset="0"/>
                <a:cs typeface="Amazon Ember" panose="020B0603020204020204" pitchFamily="34" charset="0"/>
              </a:rPr>
              <a:t>criptografia padrão </a:t>
            </a:r>
          </a:p>
          <a:p>
            <a:pPr lvl="1" rtl="0"/>
            <a:r>
              <a:rPr lang="pt-BR" sz="2000" dirty="0"/>
              <a:t>O </a:t>
            </a:r>
            <a:r>
              <a:rPr lang="pt-BR" sz="2000" dirty="0" err="1"/>
              <a:t>Amazon</a:t>
            </a:r>
            <a:r>
              <a:rPr lang="pt-BR" sz="2000" dirty="0"/>
              <a:t> S3 criptografa objetos antes de salvá-los em disco e os </a:t>
            </a:r>
            <a:r>
              <a:rPr lang="pt-BR" sz="2000" dirty="0" err="1"/>
              <a:t>descriptografa</a:t>
            </a:r>
            <a:r>
              <a:rPr lang="pt-BR" sz="2000" dirty="0"/>
              <a:t> quando você faz o download deles</a:t>
            </a:r>
          </a:p>
          <a:p>
            <a:pPr lvl="1" rtl="0"/>
            <a:endParaRPr lang="en-US" sz="2000" dirty="0"/>
          </a:p>
          <a:p>
            <a:pPr rtl="0"/>
            <a:r>
              <a:rPr lang="pt-BR" dirty="0"/>
              <a:t>Criptografia no </a:t>
            </a:r>
            <a:r>
              <a:rPr lang="pt-BR" i="1" dirty="0"/>
              <a:t>lado do cliente</a:t>
            </a:r>
          </a:p>
          <a:p>
            <a:pPr lvl="1" rtl="0"/>
            <a:r>
              <a:rPr lang="pt-BR" sz="2000" dirty="0"/>
              <a:t>Criptografe os dados no lado do cliente e faça upload dos dados criptografados </a:t>
            </a:r>
            <a:r>
              <a:rPr lang="pt-BR" sz="2000" dirty="0" smtClean="0"/>
              <a:t/>
            </a:r>
            <a:br>
              <a:rPr lang="pt-BR" sz="2000" dirty="0" smtClean="0"/>
            </a:br>
            <a:r>
              <a:rPr lang="pt-BR" sz="2000" dirty="0" smtClean="0"/>
              <a:t>no </a:t>
            </a:r>
            <a:r>
              <a:rPr lang="pt-BR" sz="2000" dirty="0" err="1"/>
              <a:t>Amazon</a:t>
            </a:r>
            <a:r>
              <a:rPr lang="pt-BR" sz="2000" dirty="0"/>
              <a:t> S3</a:t>
            </a:r>
          </a:p>
          <a:p>
            <a:pPr lvl="1" rtl="0"/>
            <a:r>
              <a:rPr lang="pt-BR" sz="2000" dirty="0"/>
              <a:t>Nesse caso, você gerencia o processo de criptografia</a:t>
            </a:r>
            <a:endParaRPr lang="en-US" sz="2000" dirty="0"/>
          </a:p>
        </p:txBody>
      </p:sp>
      <p:pic>
        <p:nvPicPr>
          <p:cNvPr id="7" name="Graphic 6">
            <a:extLst>
              <a:ext uri="{FF2B5EF4-FFF2-40B4-BE49-F238E27FC236}">
                <a16:creationId xmlns:a16="http://schemas.microsoft.com/office/drawing/2014/main" id="{F0AE3648-7335-EC4B-B9DA-3E06651D49CE}"/>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402752" y="5173279"/>
            <a:ext cx="1158787" cy="1158787"/>
          </a:xfrm>
          <a:prstGeom prst="rect">
            <a:avLst/>
          </a:prstGeom>
        </p:spPr>
      </p:pic>
      <p:pic>
        <p:nvPicPr>
          <p:cNvPr id="8" name="Graphic 7">
            <a:extLst>
              <a:ext uri="{FF2B5EF4-FFF2-40B4-BE49-F238E27FC236}">
                <a16:creationId xmlns:a16="http://schemas.microsoft.com/office/drawing/2014/main" id="{DD02F647-3426-3F47-8EB3-D0BC18EFF7D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401300" y="1682840"/>
            <a:ext cx="1158787" cy="1158787"/>
          </a:xfrm>
          <a:prstGeom prst="rect">
            <a:avLst/>
          </a:prstGeom>
        </p:spPr>
      </p:pic>
      <p:pic>
        <p:nvPicPr>
          <p:cNvPr id="9" name="Graphic 8">
            <a:extLst>
              <a:ext uri="{FF2B5EF4-FFF2-40B4-BE49-F238E27FC236}">
                <a16:creationId xmlns:a16="http://schemas.microsoft.com/office/drawing/2014/main" id="{106D1768-F270-514A-AECF-DEB0ACF0F630}"/>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0462909" y="3605822"/>
            <a:ext cx="739943" cy="739943"/>
          </a:xfrm>
          <a:prstGeom prst="rect">
            <a:avLst/>
          </a:prstGeom>
        </p:spPr>
      </p:pic>
      <p:pic>
        <p:nvPicPr>
          <p:cNvPr id="10" name="Graphic 9">
            <a:extLst>
              <a:ext uri="{FF2B5EF4-FFF2-40B4-BE49-F238E27FC236}">
                <a16:creationId xmlns:a16="http://schemas.microsoft.com/office/drawing/2014/main" id="{8FDD700D-D77F-D040-9C76-0A641FD106F8}"/>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1263179" y="3600117"/>
            <a:ext cx="593816" cy="593816"/>
          </a:xfrm>
          <a:prstGeom prst="rect">
            <a:avLst/>
          </a:prstGeom>
        </p:spPr>
      </p:pic>
    </p:spTree>
    <p:custDataLst>
      <p:tags r:id="rId1"/>
    </p:custDataLst>
    <p:extLst>
      <p:ext uri="{BB962C8B-B14F-4D97-AF65-F5344CB8AC3E}">
        <p14:creationId xmlns:p14="http://schemas.microsoft.com/office/powerpoint/2010/main" val="1369947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dirty="0"/>
              <a:t>Caso de uso 2 do </a:t>
            </a:r>
            <a:r>
              <a:rPr lang="pt-BR" dirty="0" err="1"/>
              <a:t>Amazon</a:t>
            </a:r>
            <a:r>
              <a:rPr lang="pt-BR" dirty="0"/>
              <a:t> S3: </a:t>
            </a:r>
            <a:r>
              <a:rPr lang="pt-BR" dirty="0" smtClean="0"/>
              <a:t/>
            </a:r>
            <a:br>
              <a:rPr lang="pt-BR" dirty="0" smtClean="0"/>
            </a:br>
            <a:r>
              <a:rPr lang="pt-BR" dirty="0" smtClean="0"/>
              <a:t>hospede </a:t>
            </a:r>
            <a:r>
              <a:rPr lang="pt-BR" dirty="0"/>
              <a:t>sites estáticos</a:t>
            </a:r>
          </a:p>
        </p:txBody>
      </p:sp>
      <p:sp>
        <p:nvSpPr>
          <p:cNvPr id="20" name="Rectangle 19">
            <a:extLst>
              <a:ext uri="{FF2B5EF4-FFF2-40B4-BE49-F238E27FC236}">
                <a16:creationId xmlns:a16="http://schemas.microsoft.com/office/drawing/2014/main" id="{99A43C91-810F-CB48-B1B8-73B83932D0F8}"/>
              </a:ext>
            </a:extLst>
          </p:cNvPr>
          <p:cNvSpPr/>
          <p:nvPr/>
        </p:nvSpPr>
        <p:spPr>
          <a:xfrm>
            <a:off x="3735034" y="4749890"/>
            <a:ext cx="6451558" cy="707886"/>
          </a:xfrm>
          <a:prstGeom prst="rect">
            <a:avLst/>
          </a:prstGeom>
        </p:spPr>
        <p:txBody>
          <a:bodyPr wrap="square" rtlCol="0">
            <a:spAutoFit/>
          </a:bodyPr>
          <a:lstStyle/>
          <a:p>
            <a:pPr algn="ctr" rtl="0"/>
            <a:r>
              <a:rPr lang="pt-BR" sz="200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Compatível com conteúdo estático, incluindo arquivos HTML, imagens, vídeos e scripts do lado do cliente.</a:t>
            </a:r>
          </a:p>
        </p:txBody>
      </p:sp>
      <p:grpSp>
        <p:nvGrpSpPr>
          <p:cNvPr id="3" name="Group 2" descr="diagram shows example objects stored in an S3 bucket configured to host a static website. The bucket contents include HTML, .js, and .css files and an end-user is able to a view the website via a URL in the form of http://bucket-name.s3-website.Region.amazonaws.com">
            <a:extLst>
              <a:ext uri="{FF2B5EF4-FFF2-40B4-BE49-F238E27FC236}">
                <a16:creationId xmlns:a16="http://schemas.microsoft.com/office/drawing/2014/main" id="{F58B48C7-61BC-F745-9F78-912DD692C11C}"/>
              </a:ext>
            </a:extLst>
          </p:cNvPr>
          <p:cNvGrpSpPr/>
          <p:nvPr/>
        </p:nvGrpSpPr>
        <p:grpSpPr>
          <a:xfrm>
            <a:off x="853678" y="1707342"/>
            <a:ext cx="10885093" cy="4085910"/>
            <a:chOff x="853678" y="1707342"/>
            <a:chExt cx="10885093" cy="4085910"/>
          </a:xfrm>
        </p:grpSpPr>
        <p:cxnSp>
          <p:nvCxnSpPr>
            <p:cNvPr id="11" name="Straight Arrow Connector 10">
              <a:extLst>
                <a:ext uri="{FF2B5EF4-FFF2-40B4-BE49-F238E27FC236}">
                  <a16:creationId xmlns:a16="http://schemas.microsoft.com/office/drawing/2014/main" id="{86857190-D7CA-1C43-958B-39C264F399CE}"/>
                </a:ext>
              </a:extLst>
            </p:cNvPr>
            <p:cNvCxnSpPr/>
            <p:nvPr/>
          </p:nvCxnSpPr>
          <p:spPr>
            <a:xfrm>
              <a:off x="4091770" y="3146806"/>
              <a:ext cx="8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75D76402-EE33-6D46-8ECA-E8AA6CE0FED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31649" y="2643451"/>
              <a:ext cx="910288" cy="910288"/>
            </a:xfrm>
            <a:prstGeom prst="rect">
              <a:avLst/>
            </a:prstGeom>
          </p:spPr>
        </p:pic>
        <p:pic>
          <p:nvPicPr>
            <p:cNvPr id="17" name="Graphic 16">
              <a:extLst>
                <a:ext uri="{FF2B5EF4-FFF2-40B4-BE49-F238E27FC236}">
                  <a16:creationId xmlns:a16="http://schemas.microsoft.com/office/drawing/2014/main" id="{42EBB38F-920F-CD40-A1EF-B6A8233233A5}"/>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38690" y="2355952"/>
              <a:ext cx="1704090" cy="1704090"/>
            </a:xfrm>
            <a:prstGeom prst="rect">
              <a:avLst/>
            </a:prstGeom>
          </p:spPr>
        </p:pic>
        <p:sp>
          <p:nvSpPr>
            <p:cNvPr id="18" name="Rectangle 17">
              <a:extLst>
                <a:ext uri="{FF2B5EF4-FFF2-40B4-BE49-F238E27FC236}">
                  <a16:creationId xmlns:a16="http://schemas.microsoft.com/office/drawing/2014/main" id="{6B3263CC-5718-BD49-BEC0-C6F88F8886D4}"/>
                </a:ext>
                <a:ext uri="{C183D7F6-B498-43B3-948B-1728B52AA6E4}">
                  <adec:decorative xmlns="" xmlns:adec="http://schemas.microsoft.com/office/drawing/2017/decorative" val="1"/>
                </a:ext>
              </a:extLst>
            </p:cNvPr>
            <p:cNvSpPr/>
            <p:nvPr/>
          </p:nvSpPr>
          <p:spPr>
            <a:xfrm>
              <a:off x="5457363" y="3032101"/>
              <a:ext cx="825818" cy="532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9" name="Graphic 18">
              <a:extLst>
                <a:ext uri="{FF2B5EF4-FFF2-40B4-BE49-F238E27FC236}">
                  <a16:creationId xmlns:a16="http://schemas.microsoft.com/office/drawing/2014/main" id="{6EA95D61-3A65-034D-902F-B5906AE62F49}"/>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0674123" y="2488229"/>
              <a:ext cx="826477" cy="826477"/>
            </a:xfrm>
            <a:prstGeom prst="rect">
              <a:avLst/>
            </a:prstGeom>
          </p:spPr>
        </p:pic>
        <p:grpSp>
          <p:nvGrpSpPr>
            <p:cNvPr id="5" name="Group 4">
              <a:extLst>
                <a:ext uri="{FF2B5EF4-FFF2-40B4-BE49-F238E27FC236}">
                  <a16:creationId xmlns:a16="http://schemas.microsoft.com/office/drawing/2014/main" id="{C7FCE202-562A-014A-8FBD-9116EDFFEBD0}"/>
                </a:ext>
              </a:extLst>
            </p:cNvPr>
            <p:cNvGrpSpPr/>
            <p:nvPr/>
          </p:nvGrpSpPr>
          <p:grpSpPr>
            <a:xfrm>
              <a:off x="5692817" y="2042774"/>
              <a:ext cx="1704090" cy="1302552"/>
              <a:chOff x="5692817" y="2042774"/>
              <a:chExt cx="1704090" cy="1302552"/>
            </a:xfrm>
          </p:grpSpPr>
          <p:pic>
            <p:nvPicPr>
              <p:cNvPr id="21" name="Picture 20">
                <a:extLst>
                  <a:ext uri="{FF2B5EF4-FFF2-40B4-BE49-F238E27FC236}">
                    <a16:creationId xmlns:a16="http://schemas.microsoft.com/office/drawing/2014/main" id="{48FBF4EB-CAE2-2F43-8D67-5C2ABA8A6C76}"/>
                  </a:ext>
                  <a:ext uri="{C183D7F6-B498-43B3-948B-1728B52AA6E4}">
                    <adec:decorative xmlns="" xmlns:adec="http://schemas.microsoft.com/office/drawing/2017/decorative" val="1"/>
                  </a:ext>
                </a:extLst>
              </p:cNvPr>
              <p:cNvPicPr>
                <a:picLocks noChangeAspect="1"/>
              </p:cNvPicPr>
              <p:nvPr/>
            </p:nvPicPr>
            <p:blipFill>
              <a:blip r:embed="rId10"/>
              <a:stretch>
                <a:fillRect/>
              </a:stretch>
            </p:blipFill>
            <p:spPr>
              <a:xfrm>
                <a:off x="5692817" y="2042774"/>
                <a:ext cx="1704090" cy="1302552"/>
              </a:xfrm>
              <a:prstGeom prst="rect">
                <a:avLst/>
              </a:prstGeom>
            </p:spPr>
          </p:pic>
          <p:sp>
            <p:nvSpPr>
              <p:cNvPr id="4" name="Rectangle 3">
                <a:extLst>
                  <a:ext uri="{FF2B5EF4-FFF2-40B4-BE49-F238E27FC236}">
                    <a16:creationId xmlns:a16="http://schemas.microsoft.com/office/drawing/2014/main" id="{AE939F1E-74B8-0C43-8933-5818EE81C0E5}"/>
                  </a:ext>
                </a:extLst>
              </p:cNvPr>
              <p:cNvSpPr/>
              <p:nvPr/>
            </p:nvSpPr>
            <p:spPr>
              <a:xfrm>
                <a:off x="5866068" y="2827760"/>
                <a:ext cx="444640" cy="3560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600">
                    <a:solidFill>
                      <a:schemeClr val="tx1"/>
                    </a:solidFill>
                  </a:rPr>
                  <a:t>vídeo</a:t>
                </a:r>
                <a:endParaRPr lang="en-US" dirty="0"/>
              </a:p>
            </p:txBody>
          </p:sp>
          <p:sp>
            <p:nvSpPr>
              <p:cNvPr id="22" name="Rectangle 21">
                <a:extLst>
                  <a:ext uri="{FF2B5EF4-FFF2-40B4-BE49-F238E27FC236}">
                    <a16:creationId xmlns:a16="http://schemas.microsoft.com/office/drawing/2014/main" id="{69757CB1-0413-BB40-A5FE-2A12F69A8DBB}"/>
                  </a:ext>
                </a:extLst>
              </p:cNvPr>
              <p:cNvSpPr/>
              <p:nvPr/>
            </p:nvSpPr>
            <p:spPr>
              <a:xfrm>
                <a:off x="6333654" y="2516010"/>
                <a:ext cx="880291" cy="6693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p:txBody>
          </p:sp>
          <p:sp>
            <p:nvSpPr>
              <p:cNvPr id="23" name="Rectangle 22">
                <a:extLst>
                  <a:ext uri="{FF2B5EF4-FFF2-40B4-BE49-F238E27FC236}">
                    <a16:creationId xmlns:a16="http://schemas.microsoft.com/office/drawing/2014/main" id="{6F724339-09E6-9845-8845-66A9142A383F}"/>
                  </a:ext>
                </a:extLst>
              </p:cNvPr>
              <p:cNvSpPr/>
              <p:nvPr/>
            </p:nvSpPr>
            <p:spPr>
              <a:xfrm>
                <a:off x="5866067" y="2516010"/>
                <a:ext cx="444640" cy="2895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600">
                    <a:solidFill>
                      <a:schemeClr val="tx1"/>
                    </a:solidFill>
                  </a:rPr>
                  <a:t>imagem</a:t>
                </a:r>
                <a:endParaRPr lang="en-US" dirty="0">
                  <a:solidFill>
                    <a:schemeClr val="tx1"/>
                  </a:solidFill>
                </a:endParaRPr>
              </a:p>
            </p:txBody>
          </p:sp>
          <p:sp>
            <p:nvSpPr>
              <p:cNvPr id="24" name="Rectangle 23">
                <a:extLst>
                  <a:ext uri="{FF2B5EF4-FFF2-40B4-BE49-F238E27FC236}">
                    <a16:creationId xmlns:a16="http://schemas.microsoft.com/office/drawing/2014/main" id="{31D6135C-6BEC-5F46-B504-8D4B626778D6}"/>
                  </a:ext>
                </a:extLst>
              </p:cNvPr>
              <p:cNvSpPr/>
              <p:nvPr/>
            </p:nvSpPr>
            <p:spPr>
              <a:xfrm>
                <a:off x="5866066" y="2376804"/>
                <a:ext cx="1347878" cy="1114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cxnSp>
          <p:nvCxnSpPr>
            <p:cNvPr id="26" name="Straight Arrow Connector 25">
              <a:extLst>
                <a:ext uri="{FF2B5EF4-FFF2-40B4-BE49-F238E27FC236}">
                  <a16:creationId xmlns:a16="http://schemas.microsoft.com/office/drawing/2014/main" id="{1F10E01E-F717-F841-9287-DDB4A3AB6155}"/>
                </a:ext>
              </a:extLst>
            </p:cNvPr>
            <p:cNvCxnSpPr>
              <a:cxnSpLocks/>
            </p:cNvCxnSpPr>
            <p:nvPr/>
          </p:nvCxnSpPr>
          <p:spPr>
            <a:xfrm>
              <a:off x="7396907" y="2962786"/>
              <a:ext cx="32772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D240610-D38B-3045-8988-FC5546749F6F}"/>
                </a:ext>
              </a:extLst>
            </p:cNvPr>
            <p:cNvSpPr txBox="1"/>
            <p:nvPr/>
          </p:nvSpPr>
          <p:spPr>
            <a:xfrm>
              <a:off x="2757183" y="3529478"/>
              <a:ext cx="1821908" cy="830997"/>
            </a:xfrm>
            <a:prstGeom prst="rect">
              <a:avLst/>
            </a:prstGeom>
            <a:noFill/>
          </p:spPr>
          <p:txBody>
            <a:bodyPr wrap="square" rtlCol="0">
              <a:spAutoFit/>
            </a:bodyPr>
            <a:lstStyle/>
            <a:p>
              <a:pPr algn="ctr" rtl="0"/>
              <a:r>
                <a:rPr lang="pt-BR" sz="1600"/>
                <a:t>Buckets do S3 com acesso público de leitura</a:t>
              </a:r>
            </a:p>
          </p:txBody>
        </p:sp>
        <p:sp>
          <p:nvSpPr>
            <p:cNvPr id="29" name="Right Brace 28">
              <a:extLst>
                <a:ext uri="{FF2B5EF4-FFF2-40B4-BE49-F238E27FC236}">
                  <a16:creationId xmlns:a16="http://schemas.microsoft.com/office/drawing/2014/main" id="{19EB846E-D4AA-7748-BA0D-36F5A5F2C4A7}"/>
                </a:ext>
              </a:extLst>
            </p:cNvPr>
            <p:cNvSpPr/>
            <p:nvPr/>
          </p:nvSpPr>
          <p:spPr>
            <a:xfrm>
              <a:off x="2655206" y="1707342"/>
              <a:ext cx="247926" cy="295606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30" name="Picture 29">
              <a:extLst>
                <a:ext uri="{FF2B5EF4-FFF2-40B4-BE49-F238E27FC236}">
                  <a16:creationId xmlns:a16="http://schemas.microsoft.com/office/drawing/2014/main" id="{7F8DB6A4-07C6-4246-B9B5-A34C6328E901}"/>
                </a:ext>
                <a:ext uri="{C183D7F6-B498-43B3-948B-1728B52AA6E4}">
                  <adec:decorative xmlns="" xmlns:adec="http://schemas.microsoft.com/office/drawing/2017/decorative" val="1"/>
                </a:ext>
              </a:extLst>
            </p:cNvPr>
            <p:cNvPicPr>
              <a:picLocks noChangeAspect="1"/>
            </p:cNvPicPr>
            <p:nvPr/>
          </p:nvPicPr>
          <p:blipFill>
            <a:blip r:embed="rId11"/>
            <a:stretch>
              <a:fillRect/>
            </a:stretch>
          </p:blipFill>
          <p:spPr>
            <a:xfrm>
              <a:off x="1085398" y="1760738"/>
              <a:ext cx="1561972" cy="2836212"/>
            </a:xfrm>
            <a:prstGeom prst="rect">
              <a:avLst/>
            </a:prstGeom>
          </p:spPr>
        </p:pic>
        <p:sp>
          <p:nvSpPr>
            <p:cNvPr id="31" name="Rectangle 30">
              <a:extLst>
                <a:ext uri="{FF2B5EF4-FFF2-40B4-BE49-F238E27FC236}">
                  <a16:creationId xmlns:a16="http://schemas.microsoft.com/office/drawing/2014/main" id="{C2C68D27-7F89-F244-BA09-62A89AC94344}"/>
                </a:ext>
              </a:extLst>
            </p:cNvPr>
            <p:cNvSpPr/>
            <p:nvPr/>
          </p:nvSpPr>
          <p:spPr>
            <a:xfrm>
              <a:off x="853678" y="4716034"/>
              <a:ext cx="2506210" cy="1077218"/>
            </a:xfrm>
            <a:prstGeom prst="rect">
              <a:avLst/>
            </a:prstGeom>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Exemplos de objetos armazenados em um bucket configurado para hospedagem de sites</a:t>
              </a:r>
            </a:p>
          </p:txBody>
        </p:sp>
        <p:sp>
          <p:nvSpPr>
            <p:cNvPr id="32" name="Rectangle 31">
              <a:extLst>
                <a:ext uri="{FF2B5EF4-FFF2-40B4-BE49-F238E27FC236}">
                  <a16:creationId xmlns:a16="http://schemas.microsoft.com/office/drawing/2014/main" id="{4746172B-F648-CD4D-A9F8-9F6D3932B610}"/>
                </a:ext>
              </a:extLst>
            </p:cNvPr>
            <p:cNvSpPr/>
            <p:nvPr/>
          </p:nvSpPr>
          <p:spPr>
            <a:xfrm>
              <a:off x="7304993" y="2513281"/>
              <a:ext cx="3331551" cy="793872"/>
            </a:xfrm>
            <a:prstGeom prst="rect">
              <a:avLst/>
            </a:prstGeom>
          </p:spPr>
          <p:txBody>
            <a:bodyPr wrap="square" rtlCol="0">
              <a:spAutoFit/>
            </a:bodyPr>
            <a:lstStyle/>
            <a:p>
              <a:pPr algn="ctr" rtl="0">
                <a:lnSpc>
                  <a:spcPct val="150000"/>
                </a:lnSpc>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http://</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&lt;nome-do-bucket&gt;</a:t>
              </a:r>
              <a:r>
                <a:rPr lang="pt-BR" sz="1600">
                  <a:latin typeface="Amazon Ember" panose="020B0603020204020204" pitchFamily="34" charset="0"/>
                  <a:ea typeface="Amazon Ember" panose="020B0603020204020204" pitchFamily="34" charset="0"/>
                  <a:cs typeface="Amazon Ember" panose="020B0603020204020204" pitchFamily="34" charset="0"/>
                </a:rPr>
                <a:t>.</a:t>
              </a:r>
              <a:r>
                <a:rPr lang="pt-BR" sz="1600">
                  <a:ea typeface="Amazon Ember" panose="020B0603020204020204" pitchFamily="34" charset="0"/>
                  <a:cs typeface="Amazon Ember" panose="020B0603020204020204" pitchFamily="34" charset="0"/>
                </a:rPr>
                <a:t>s3-website.</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&lt;</a:t>
              </a:r>
              <a:r>
                <a:rPr lang="pt-BR" sz="16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Região&gt;</a:t>
              </a:r>
              <a:r>
                <a:rPr lang="pt-BR" sz="1600">
                  <a:ea typeface="Amazon Ember" panose="020B0603020204020204" pitchFamily="34" charset="0"/>
                  <a:cs typeface="Amazon Ember" panose="020B0603020204020204" pitchFamily="34" charset="0"/>
                </a:rPr>
                <a:t>.amazonaws.com</a:t>
              </a:r>
              <a:endParaRPr lang="en-US" sz="1600" dirty="0">
                <a:ea typeface="Amazon Ember Light" panose="020B0403020204020204" pitchFamily="34" charset="0"/>
                <a:cs typeface="Amazon Ember Light" panose="020B0403020204020204" pitchFamily="34" charset="0"/>
              </a:endParaRPr>
            </a:p>
          </p:txBody>
        </p:sp>
        <p:sp>
          <p:nvSpPr>
            <p:cNvPr id="34" name="TextBox 33">
              <a:extLst>
                <a:ext uri="{FF2B5EF4-FFF2-40B4-BE49-F238E27FC236}">
                  <a16:creationId xmlns:a16="http://schemas.microsoft.com/office/drawing/2014/main" id="{0BBAA97B-AF62-DC49-948E-CA8907E8CAD0}"/>
                </a:ext>
              </a:extLst>
            </p:cNvPr>
            <p:cNvSpPr txBox="1"/>
            <p:nvPr/>
          </p:nvSpPr>
          <p:spPr>
            <a:xfrm>
              <a:off x="10435951" y="3342400"/>
              <a:ext cx="1302820" cy="338554"/>
            </a:xfrm>
            <a:prstGeom prst="rect">
              <a:avLst/>
            </a:prstGeom>
            <a:noFill/>
          </p:spPr>
          <p:txBody>
            <a:bodyPr wrap="square" rtlCol="0">
              <a:spAutoFit/>
            </a:bodyPr>
            <a:lstStyle/>
            <a:p>
              <a:pPr algn="ctr" rtl="0"/>
              <a:r>
                <a:rPr lang="pt-BR" sz="1600"/>
                <a:t>Usuário final</a:t>
              </a:r>
            </a:p>
          </p:txBody>
        </p:sp>
      </p:grpSp>
    </p:spTree>
    <p:custDataLst>
      <p:tags r:id="rId1"/>
    </p:custDataLst>
    <p:extLst>
      <p:ext uri="{BB962C8B-B14F-4D97-AF65-F5344CB8AC3E}">
        <p14:creationId xmlns:p14="http://schemas.microsoft.com/office/powerpoint/2010/main" val="3702809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Melhor prática do </a:t>
            </a:r>
            <a:r>
              <a:rPr lang="pt-BR" dirty="0" err="1"/>
              <a:t>Amazon</a:t>
            </a:r>
            <a:r>
              <a:rPr lang="pt-BR" dirty="0"/>
              <a:t> S3: versionamento</a:t>
            </a:r>
          </a:p>
        </p:txBody>
      </p:sp>
      <p:sp>
        <p:nvSpPr>
          <p:cNvPr id="3" name="Content Placeholder 2"/>
          <p:cNvSpPr>
            <a:spLocks noGrp="1"/>
          </p:cNvSpPr>
          <p:nvPr>
            <p:ph idx="1"/>
          </p:nvPr>
        </p:nvSpPr>
        <p:spPr>
          <a:xfrm>
            <a:off x="419100" y="1528174"/>
            <a:ext cx="5649153" cy="4653169"/>
          </a:xfrm>
        </p:spPr>
        <p:txBody>
          <a:bodyPr rtlCol="0">
            <a:normAutofit fontScale="92500" lnSpcReduction="10000"/>
          </a:bodyPr>
          <a:lstStyle/>
          <a:p>
            <a:pPr rtl="0">
              <a:spcBef>
                <a:spcPts val="1800"/>
              </a:spcBef>
            </a:pPr>
            <a:r>
              <a:rPr lang="pt-BR" sz="2400" dirty="0"/>
              <a:t>Protege contra substituições </a:t>
            </a:r>
            <a:r>
              <a:rPr lang="pt-BR" sz="2400" dirty="0" smtClean="0"/>
              <a:t/>
            </a:r>
            <a:br>
              <a:rPr lang="pt-BR" sz="2400" dirty="0" smtClean="0"/>
            </a:br>
            <a:r>
              <a:rPr lang="pt-BR" sz="2400" dirty="0" smtClean="0"/>
              <a:t>e </a:t>
            </a:r>
            <a:r>
              <a:rPr lang="pt-BR" sz="2400" dirty="0"/>
              <a:t>exclusões acidentais sem afetar </a:t>
            </a:r>
            <a:r>
              <a:rPr lang="pt-BR" sz="2400" dirty="0" smtClean="0"/>
              <a:t/>
            </a:r>
            <a:br>
              <a:rPr lang="pt-BR" sz="2400" dirty="0" smtClean="0"/>
            </a:br>
            <a:r>
              <a:rPr lang="pt-BR" sz="2400" dirty="0" smtClean="0"/>
              <a:t>a </a:t>
            </a:r>
            <a:r>
              <a:rPr lang="pt-BR" sz="2400" dirty="0"/>
              <a:t>performance</a:t>
            </a:r>
          </a:p>
          <a:p>
            <a:pPr rtl="0">
              <a:spcBef>
                <a:spcPts val="1800"/>
              </a:spcBef>
            </a:pPr>
            <a:r>
              <a:rPr lang="pt-BR" sz="2400" dirty="0"/>
              <a:t>Gera uma nova versão a cada upload</a:t>
            </a:r>
          </a:p>
          <a:p>
            <a:pPr rtl="0">
              <a:spcBef>
                <a:spcPts val="1800"/>
              </a:spcBef>
            </a:pPr>
            <a:r>
              <a:rPr lang="pt-BR" sz="2400" dirty="0"/>
              <a:t>Permite fácil recuperação de </a:t>
            </a:r>
            <a:r>
              <a:rPr lang="pt-BR" sz="2400" dirty="0" smtClean="0"/>
              <a:t/>
            </a:r>
            <a:br>
              <a:rPr lang="pt-BR" sz="2400" dirty="0" smtClean="0"/>
            </a:br>
            <a:r>
              <a:rPr lang="pt-BR" sz="2400" dirty="0" smtClean="0"/>
              <a:t>objetos </a:t>
            </a:r>
            <a:r>
              <a:rPr lang="pt-BR" sz="2400" dirty="0"/>
              <a:t>excluídos ou retorno </a:t>
            </a:r>
            <a:r>
              <a:rPr lang="pt-BR" sz="2400" dirty="0" smtClean="0"/>
              <a:t/>
            </a:r>
            <a:br>
              <a:rPr lang="pt-BR" sz="2400" dirty="0" smtClean="0"/>
            </a:br>
            <a:r>
              <a:rPr lang="pt-BR" sz="2400" dirty="0" smtClean="0"/>
              <a:t>a </a:t>
            </a:r>
            <a:r>
              <a:rPr lang="pt-BR" sz="2400" dirty="0"/>
              <a:t>versões anteriores</a:t>
            </a:r>
          </a:p>
          <a:p>
            <a:pPr rtl="0">
              <a:spcBef>
                <a:spcPts val="1800"/>
              </a:spcBef>
            </a:pPr>
            <a:r>
              <a:rPr lang="pt-BR" sz="2400" dirty="0"/>
              <a:t>Três estados possíveis de um </a:t>
            </a:r>
            <a:r>
              <a:rPr lang="pt-BR" sz="2400" dirty="0" smtClean="0"/>
              <a:t/>
            </a:r>
            <a:br>
              <a:rPr lang="pt-BR" sz="2400" dirty="0" smtClean="0"/>
            </a:br>
            <a:r>
              <a:rPr lang="pt-BR" sz="2400" dirty="0" err="1" smtClean="0"/>
              <a:t>bucket</a:t>
            </a:r>
            <a:r>
              <a:rPr lang="pt-BR" sz="2400" dirty="0" smtClean="0"/>
              <a:t> </a:t>
            </a:r>
            <a:r>
              <a:rPr lang="pt-BR" sz="2400" dirty="0"/>
              <a:t>do S3</a:t>
            </a:r>
            <a:r>
              <a:rPr lang="en-US" sz="2400" dirty="0"/>
              <a:t/>
            </a:r>
            <a:br>
              <a:rPr lang="en-US" sz="2400" dirty="0"/>
            </a:br>
            <a:endParaRPr lang="en-US" sz="2400" dirty="0"/>
          </a:p>
          <a:p>
            <a:pPr marL="1219170" lvl="1" indent="-609585" rtl="0">
              <a:buClr>
                <a:schemeClr val="tx1"/>
              </a:buClr>
              <a:buFont typeface="+mj-lt"/>
              <a:buAutoNum type="arabicPeriod"/>
            </a:pPr>
            <a:r>
              <a:rPr lang="pt-BR" sz="2000" i="1" dirty="0">
                <a:solidFill>
                  <a:schemeClr val="accent5"/>
                </a:solidFill>
                <a:latin typeface="Amazon Ember" panose="02000000000000000000" pitchFamily="2" charset="0"/>
                <a:ea typeface="Amazon Ember" panose="02000000000000000000" pitchFamily="2" charset="0"/>
              </a:rPr>
              <a:t>Padrão</a:t>
            </a:r>
            <a:r>
              <a:rPr lang="pt-BR" sz="2000" dirty="0">
                <a:solidFill>
                  <a:schemeClr val="accent5"/>
                </a:solidFill>
                <a:latin typeface="Amazon Ember" panose="02000000000000000000" pitchFamily="2" charset="0"/>
                <a:ea typeface="Amazon Ember" panose="02000000000000000000" pitchFamily="2" charset="0"/>
              </a:rPr>
              <a:t>: versionamento </a:t>
            </a:r>
            <a:r>
              <a:rPr lang="pt-BR" sz="2000" dirty="0" smtClean="0">
                <a:solidFill>
                  <a:schemeClr val="accent5"/>
                </a:solidFill>
                <a:latin typeface="Amazon Ember" panose="02000000000000000000" pitchFamily="2" charset="0"/>
                <a:ea typeface="Amazon Ember" panose="02000000000000000000" pitchFamily="2" charset="0"/>
              </a:rPr>
              <a:t/>
            </a:r>
            <a:br>
              <a:rPr lang="pt-BR" sz="2000" dirty="0" smtClean="0">
                <a:solidFill>
                  <a:schemeClr val="accent5"/>
                </a:solidFill>
                <a:latin typeface="Amazon Ember" panose="02000000000000000000" pitchFamily="2" charset="0"/>
                <a:ea typeface="Amazon Ember" panose="02000000000000000000" pitchFamily="2" charset="0"/>
              </a:rPr>
            </a:br>
            <a:r>
              <a:rPr lang="pt-BR" sz="2000" dirty="0" smtClean="0">
                <a:solidFill>
                  <a:schemeClr val="accent5"/>
                </a:solidFill>
                <a:latin typeface="Amazon Ember" panose="02000000000000000000" pitchFamily="2" charset="0"/>
                <a:ea typeface="Amazon Ember" panose="02000000000000000000" pitchFamily="2" charset="0"/>
              </a:rPr>
              <a:t>não </a:t>
            </a:r>
            <a:r>
              <a:rPr lang="pt-BR" sz="2000" dirty="0">
                <a:solidFill>
                  <a:schemeClr val="accent5"/>
                </a:solidFill>
                <a:latin typeface="Amazon Ember" panose="02000000000000000000" pitchFamily="2" charset="0"/>
                <a:ea typeface="Amazon Ember" panose="02000000000000000000" pitchFamily="2" charset="0"/>
              </a:rPr>
              <a:t>habilitado</a:t>
            </a:r>
          </a:p>
          <a:p>
            <a:pPr marL="1219170" lvl="1" indent="-609585" rtl="0">
              <a:buFont typeface="+mj-lt"/>
              <a:buAutoNum type="arabicPeriod"/>
            </a:pPr>
            <a:r>
              <a:rPr lang="pt-BR" sz="2000" dirty="0"/>
              <a:t>Versionamento habilitado</a:t>
            </a:r>
          </a:p>
          <a:p>
            <a:pPr marL="1219170" lvl="1" indent="-609585" rtl="0">
              <a:buFont typeface="+mj-lt"/>
              <a:buAutoNum type="arabicPeriod"/>
            </a:pPr>
            <a:r>
              <a:rPr lang="pt-BR" sz="2000" dirty="0"/>
              <a:t>Versionamento suspenso</a:t>
            </a:r>
          </a:p>
        </p:txBody>
      </p:sp>
      <p:grpSp>
        <p:nvGrpSpPr>
          <p:cNvPr id="6" name="Group 5" descr="graphic shows an S3 bucket with versioning enabled. An object in it has v1 with a delete marker, then further to the right it has a v1 and a V2 with current version marker.">
            <a:extLst>
              <a:ext uri="{FF2B5EF4-FFF2-40B4-BE49-F238E27FC236}">
                <a16:creationId xmlns:a16="http://schemas.microsoft.com/office/drawing/2014/main" id="{CEFD59A3-B371-C847-9CF7-037340A9B2EB}"/>
              </a:ext>
            </a:extLst>
          </p:cNvPr>
          <p:cNvGrpSpPr/>
          <p:nvPr/>
        </p:nvGrpSpPr>
        <p:grpSpPr>
          <a:xfrm>
            <a:off x="5477797" y="2378129"/>
            <a:ext cx="6706072" cy="2897906"/>
            <a:chOff x="284395" y="3672146"/>
            <a:chExt cx="6706072" cy="2897906"/>
          </a:xfrm>
        </p:grpSpPr>
        <p:cxnSp>
          <p:nvCxnSpPr>
            <p:cNvPr id="7" name="Straight Connector 6">
              <a:extLst>
                <a:ext uri="{FF2B5EF4-FFF2-40B4-BE49-F238E27FC236}">
                  <a16:creationId xmlns:a16="http://schemas.microsoft.com/office/drawing/2014/main" id="{D9437E8C-03D6-E447-A9A8-0EDB887A7FAC}"/>
                </a:ext>
              </a:extLst>
            </p:cNvPr>
            <p:cNvCxnSpPr>
              <a:cxnSpLocks/>
            </p:cNvCxnSpPr>
            <p:nvPr/>
          </p:nvCxnSpPr>
          <p:spPr>
            <a:xfrm>
              <a:off x="3283841" y="4543932"/>
              <a:ext cx="0" cy="76757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084394-B921-494D-BDFE-21EAFEC09322}"/>
                </a:ext>
              </a:extLst>
            </p:cNvPr>
            <p:cNvCxnSpPr>
              <a:cxnSpLocks/>
            </p:cNvCxnSpPr>
            <p:nvPr/>
          </p:nvCxnSpPr>
          <p:spPr>
            <a:xfrm>
              <a:off x="1678931" y="5350190"/>
              <a:ext cx="3734031" cy="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C97E85F-71CB-EE45-A706-F1E9065D6D77}"/>
                </a:ext>
              </a:extLst>
            </p:cNvPr>
            <p:cNvCxnSpPr>
              <a:cxnSpLocks/>
            </p:cNvCxnSpPr>
            <p:nvPr/>
          </p:nvCxnSpPr>
          <p:spPr>
            <a:xfrm>
              <a:off x="5406595" y="4029618"/>
              <a:ext cx="6367" cy="132057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15D0B98A-7434-FD45-B37D-F6ABC175F204}"/>
                </a:ext>
              </a:extLst>
            </p:cNvPr>
            <p:cNvSpPr/>
            <p:nvPr/>
          </p:nvSpPr>
          <p:spPr>
            <a:xfrm>
              <a:off x="5128874" y="4863243"/>
              <a:ext cx="568176" cy="277772"/>
            </a:xfrm>
            <a:prstGeom prst="roundRect">
              <a:avLst/>
            </a:prstGeom>
            <a:solidFill>
              <a:srgbClr val="9AC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solidFill>
                  <a:schemeClr val="accent1">
                    <a:lumMod val="40000"/>
                    <a:lumOff val="60000"/>
                  </a:schemeClr>
                </a:solidFill>
              </a:endParaRPr>
            </a:p>
          </p:txBody>
        </p:sp>
        <p:sp>
          <p:nvSpPr>
            <p:cNvPr id="11" name="Rounded Rectangle 10">
              <a:extLst>
                <a:ext uri="{FF2B5EF4-FFF2-40B4-BE49-F238E27FC236}">
                  <a16:creationId xmlns:a16="http://schemas.microsoft.com/office/drawing/2014/main" id="{379F6C40-0094-2446-B5B6-0904800BEEE0}"/>
                </a:ext>
              </a:extLst>
            </p:cNvPr>
            <p:cNvSpPr/>
            <p:nvPr/>
          </p:nvSpPr>
          <p:spPr>
            <a:xfrm>
              <a:off x="5122507" y="4344031"/>
              <a:ext cx="568176" cy="27777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solidFill>
                  <a:schemeClr val="accent1">
                    <a:lumMod val="40000"/>
                    <a:lumOff val="60000"/>
                  </a:schemeClr>
                </a:solidFill>
              </a:endParaRPr>
            </a:p>
          </p:txBody>
        </p:sp>
        <p:sp>
          <p:nvSpPr>
            <p:cNvPr id="12" name="Rounded Rectangle 11">
              <a:extLst>
                <a:ext uri="{FF2B5EF4-FFF2-40B4-BE49-F238E27FC236}">
                  <a16:creationId xmlns:a16="http://schemas.microsoft.com/office/drawing/2014/main" id="{3CA8A148-B05A-4547-8D26-F655AFAF6F2E}"/>
                </a:ext>
              </a:extLst>
            </p:cNvPr>
            <p:cNvSpPr/>
            <p:nvPr/>
          </p:nvSpPr>
          <p:spPr>
            <a:xfrm>
              <a:off x="5128874" y="3825291"/>
              <a:ext cx="568176" cy="27777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13" name="TextBox 12">
              <a:extLst>
                <a:ext uri="{FF2B5EF4-FFF2-40B4-BE49-F238E27FC236}">
                  <a16:creationId xmlns:a16="http://schemas.microsoft.com/office/drawing/2014/main" id="{C5DFFA3C-3CD0-FE48-BB1E-D4991B58EB8B}"/>
                </a:ext>
              </a:extLst>
            </p:cNvPr>
            <p:cNvSpPr txBox="1"/>
            <p:nvPr/>
          </p:nvSpPr>
          <p:spPr>
            <a:xfrm>
              <a:off x="5697048" y="4809842"/>
              <a:ext cx="1293419" cy="584775"/>
            </a:xfrm>
            <a:prstGeom prst="rect">
              <a:avLst/>
            </a:prstGeom>
            <a:noFill/>
          </p:spPr>
          <p:txBody>
            <a:bodyPr wrap="square" rtlCol="0">
              <a:spAutoFit/>
            </a:bodyPr>
            <a:lstStyle/>
            <a:p>
              <a:pPr rtl="0"/>
              <a:r>
                <a:rPr lang="pt-BR" sz="1600">
                  <a:ea typeface="Amazon Ember" panose="020B0603020204020204" pitchFamily="34" charset="0"/>
                  <a:cs typeface="Amazon Ember" panose="020B0603020204020204" pitchFamily="34" charset="0"/>
                </a:rPr>
                <a:t>V1 (restaurada)</a:t>
              </a:r>
            </a:p>
          </p:txBody>
        </p:sp>
        <p:sp>
          <p:nvSpPr>
            <p:cNvPr id="14" name="TextBox 13">
              <a:extLst>
                <a:ext uri="{FF2B5EF4-FFF2-40B4-BE49-F238E27FC236}">
                  <a16:creationId xmlns:a16="http://schemas.microsoft.com/office/drawing/2014/main" id="{C9C05779-9DF5-5D42-AFF7-EFC4F5A3C9AE}"/>
                </a:ext>
              </a:extLst>
            </p:cNvPr>
            <p:cNvSpPr txBox="1"/>
            <p:nvPr/>
          </p:nvSpPr>
          <p:spPr>
            <a:xfrm>
              <a:off x="5730951" y="4276953"/>
              <a:ext cx="441781" cy="338554"/>
            </a:xfrm>
            <a:prstGeom prst="rect">
              <a:avLst/>
            </a:prstGeom>
            <a:noFill/>
          </p:spPr>
          <p:txBody>
            <a:bodyPr wrap="square" rtlCol="0">
              <a:spAutoFit/>
            </a:bodyPr>
            <a:lstStyle/>
            <a:p>
              <a:pPr rtl="0"/>
              <a:r>
                <a:rPr lang="pt-BR" sz="1600">
                  <a:ea typeface="Amazon Ember" panose="020B0603020204020204" pitchFamily="34" charset="0"/>
                  <a:cs typeface="Amazon Ember" panose="020B0603020204020204" pitchFamily="34" charset="0"/>
                </a:rPr>
                <a:t>V2</a:t>
              </a:r>
            </a:p>
          </p:txBody>
        </p:sp>
        <p:sp>
          <p:nvSpPr>
            <p:cNvPr id="15" name="TextBox 14">
              <a:extLst>
                <a:ext uri="{FF2B5EF4-FFF2-40B4-BE49-F238E27FC236}">
                  <a16:creationId xmlns:a16="http://schemas.microsoft.com/office/drawing/2014/main" id="{E2B8C44D-9FA1-B048-A79D-C55931336D67}"/>
                </a:ext>
              </a:extLst>
            </p:cNvPr>
            <p:cNvSpPr txBox="1"/>
            <p:nvPr/>
          </p:nvSpPr>
          <p:spPr>
            <a:xfrm>
              <a:off x="5690683" y="3672146"/>
              <a:ext cx="1262287" cy="584775"/>
            </a:xfrm>
            <a:prstGeom prst="rect">
              <a:avLst/>
            </a:prstGeom>
            <a:noFill/>
          </p:spPr>
          <p:txBody>
            <a:bodyPr wrap="square" rtlCol="0">
              <a:spAutoFit/>
            </a:bodyPr>
            <a:lstStyle/>
            <a:p>
              <a:pPr rtl="0"/>
              <a:r>
                <a:rPr lang="pt-BR" sz="1600">
                  <a:ea typeface="Amazon Ember" panose="020B0603020204020204" pitchFamily="34" charset="0"/>
                  <a:cs typeface="Amazon Ember" panose="020B0603020204020204" pitchFamily="34" charset="0"/>
                </a:rPr>
                <a:t>Versão atual</a:t>
              </a:r>
            </a:p>
          </p:txBody>
        </p:sp>
        <p:sp>
          <p:nvSpPr>
            <p:cNvPr id="16" name="Rounded Rectangle 15">
              <a:extLst>
                <a:ext uri="{FF2B5EF4-FFF2-40B4-BE49-F238E27FC236}">
                  <a16:creationId xmlns:a16="http://schemas.microsoft.com/office/drawing/2014/main" id="{F4B06958-8C27-054D-855F-7E715E09B540}"/>
                </a:ext>
              </a:extLst>
            </p:cNvPr>
            <p:cNvSpPr/>
            <p:nvPr/>
          </p:nvSpPr>
          <p:spPr>
            <a:xfrm>
              <a:off x="3006120" y="4855738"/>
              <a:ext cx="568176" cy="277772"/>
            </a:xfrm>
            <a:prstGeom prst="roundRect">
              <a:avLst/>
            </a:prstGeom>
            <a:solidFill>
              <a:srgbClr val="9AC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solidFill>
                  <a:schemeClr val="accent1">
                    <a:lumMod val="40000"/>
                    <a:lumOff val="60000"/>
                  </a:schemeClr>
                </a:solidFill>
              </a:endParaRPr>
            </a:p>
          </p:txBody>
        </p:sp>
        <p:sp>
          <p:nvSpPr>
            <p:cNvPr id="17" name="Rounded Rectangle 16">
              <a:extLst>
                <a:ext uri="{FF2B5EF4-FFF2-40B4-BE49-F238E27FC236}">
                  <a16:creationId xmlns:a16="http://schemas.microsoft.com/office/drawing/2014/main" id="{FD101048-F48B-3545-A265-395ABF35CD87}"/>
                </a:ext>
              </a:extLst>
            </p:cNvPr>
            <p:cNvSpPr/>
            <p:nvPr/>
          </p:nvSpPr>
          <p:spPr>
            <a:xfrm>
              <a:off x="3006120" y="4330740"/>
              <a:ext cx="568176" cy="277772"/>
            </a:xfrm>
            <a:prstGeom prst="roundRect">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solidFill>
                  <a:srgbClr val="FF5757"/>
                </a:solidFill>
              </a:endParaRPr>
            </a:p>
          </p:txBody>
        </p:sp>
        <p:sp>
          <p:nvSpPr>
            <p:cNvPr id="18" name="TextBox 17">
              <a:extLst>
                <a:ext uri="{FF2B5EF4-FFF2-40B4-BE49-F238E27FC236}">
                  <a16:creationId xmlns:a16="http://schemas.microsoft.com/office/drawing/2014/main" id="{5A98ECF9-AF68-A243-B718-DE0D931C2F73}"/>
                </a:ext>
              </a:extLst>
            </p:cNvPr>
            <p:cNvSpPr txBox="1"/>
            <p:nvPr/>
          </p:nvSpPr>
          <p:spPr>
            <a:xfrm>
              <a:off x="3657110" y="4908860"/>
              <a:ext cx="1210605" cy="338554"/>
            </a:xfrm>
            <a:prstGeom prst="rect">
              <a:avLst/>
            </a:prstGeom>
            <a:noFill/>
          </p:spPr>
          <p:txBody>
            <a:bodyPr wrap="square" rtlCol="0">
              <a:spAutoFit/>
            </a:bodyPr>
            <a:lstStyle/>
            <a:p>
              <a:pPr rtl="0"/>
              <a:r>
                <a:rPr lang="pt-BR" sz="1600">
                  <a:ea typeface="Amazon Ember" panose="020B0603020204020204" pitchFamily="34" charset="0"/>
                  <a:cs typeface="Amazon Ember" panose="020B0603020204020204" pitchFamily="34" charset="0"/>
                </a:rPr>
                <a:t>V1</a:t>
              </a:r>
            </a:p>
          </p:txBody>
        </p:sp>
        <p:sp>
          <p:nvSpPr>
            <p:cNvPr id="19" name="TextBox 18">
              <a:extLst>
                <a:ext uri="{FF2B5EF4-FFF2-40B4-BE49-F238E27FC236}">
                  <a16:creationId xmlns:a16="http://schemas.microsoft.com/office/drawing/2014/main" id="{E1FAE487-E34C-2743-8026-A9DA8B78A905}"/>
                </a:ext>
              </a:extLst>
            </p:cNvPr>
            <p:cNvSpPr txBox="1"/>
            <p:nvPr/>
          </p:nvSpPr>
          <p:spPr>
            <a:xfrm>
              <a:off x="3574296" y="4037028"/>
              <a:ext cx="1851399" cy="584775"/>
            </a:xfrm>
            <a:prstGeom prst="rect">
              <a:avLst/>
            </a:prstGeom>
            <a:noFill/>
          </p:spPr>
          <p:txBody>
            <a:bodyPr wrap="square" rtlCol="0">
              <a:spAutoFit/>
            </a:bodyPr>
            <a:lstStyle/>
            <a:p>
              <a:pPr rtl="0"/>
              <a:r>
                <a:rPr lang="pt-BR" sz="1600">
                  <a:ea typeface="Amazon Ember" panose="020B0603020204020204" pitchFamily="34" charset="0"/>
                  <a:cs typeface="Amazon Ember" panose="020B0603020204020204" pitchFamily="34" charset="0"/>
                </a:rPr>
                <a:t>Marcador de exclusão\ </a:t>
              </a:r>
            </a:p>
            <a:p>
              <a:pPr rtl="0"/>
              <a:r>
                <a:rPr lang="pt-BR" sz="1600">
                  <a:ea typeface="Amazon Ember" panose="020B0603020204020204" pitchFamily="34" charset="0"/>
                  <a:cs typeface="Amazon Ember" panose="020B0603020204020204" pitchFamily="34" charset="0"/>
                </a:rPr>
                <a:t>Versão atual</a:t>
              </a:r>
            </a:p>
          </p:txBody>
        </p:sp>
        <p:sp>
          <p:nvSpPr>
            <p:cNvPr id="20" name="TextBox 19">
              <a:extLst>
                <a:ext uri="{FF2B5EF4-FFF2-40B4-BE49-F238E27FC236}">
                  <a16:creationId xmlns:a16="http://schemas.microsoft.com/office/drawing/2014/main" id="{0F7DA38F-B174-F14E-9F13-7D342B55255E}"/>
                </a:ext>
              </a:extLst>
            </p:cNvPr>
            <p:cNvSpPr txBox="1"/>
            <p:nvPr/>
          </p:nvSpPr>
          <p:spPr>
            <a:xfrm>
              <a:off x="284395" y="5739055"/>
              <a:ext cx="2270012" cy="830997"/>
            </a:xfrm>
            <a:prstGeom prst="rect">
              <a:avLst/>
            </a:prstGeom>
            <a:noFill/>
          </p:spPr>
          <p:txBody>
            <a:bodyPr wrap="square" rtlCol="0">
              <a:spAutoFit/>
            </a:bodyPr>
            <a:lstStyle/>
            <a:p>
              <a:pPr algn="ctr" rtl="0"/>
              <a:r>
                <a:rPr lang="pt-BR" sz="1600" dirty="0" err="1">
                  <a:solidFill>
                    <a:schemeClr val="accent1"/>
                  </a:solidFill>
                  <a:ea typeface="Amazon Ember" panose="020B0603020204020204" pitchFamily="34" charset="0"/>
                  <a:cs typeface="Amazon Ember" panose="020B0603020204020204" pitchFamily="34" charset="0"/>
                </a:rPr>
                <a:t>Bucket</a:t>
              </a:r>
              <a:r>
                <a:rPr lang="pt-BR" sz="1600" dirty="0">
                  <a:solidFill>
                    <a:schemeClr val="accent1"/>
                  </a:solidFill>
                  <a:ea typeface="Amazon Ember" panose="020B0603020204020204" pitchFamily="34" charset="0"/>
                  <a:cs typeface="Amazon Ember" panose="020B0603020204020204" pitchFamily="34" charset="0"/>
                </a:rPr>
                <a:t> do S3 </a:t>
              </a:r>
              <a:r>
                <a:rPr lang="pt-BR" sz="1600" dirty="0" smtClean="0">
                  <a:solidFill>
                    <a:schemeClr val="accent1"/>
                  </a:solidFill>
                  <a:ea typeface="Amazon Ember" panose="020B0603020204020204" pitchFamily="34" charset="0"/>
                  <a:cs typeface="Amazon Ember" panose="020B0603020204020204" pitchFamily="34" charset="0"/>
                </a:rPr>
                <a:t/>
              </a:r>
              <a:br>
                <a:rPr lang="pt-BR" sz="1600" dirty="0" smtClean="0">
                  <a:solidFill>
                    <a:schemeClr val="accent1"/>
                  </a:solidFill>
                  <a:ea typeface="Amazon Ember" panose="020B0603020204020204" pitchFamily="34" charset="0"/>
                  <a:cs typeface="Amazon Ember" panose="020B0603020204020204" pitchFamily="34" charset="0"/>
                </a:rPr>
              </a:br>
              <a:r>
                <a:rPr lang="pt-BR" sz="1600" dirty="0" smtClean="0">
                  <a:solidFill>
                    <a:schemeClr val="accent1"/>
                  </a:solidFill>
                  <a:ea typeface="Amazon Ember" panose="020B0603020204020204" pitchFamily="34" charset="0"/>
                  <a:cs typeface="Amazon Ember" panose="020B0603020204020204" pitchFamily="34" charset="0"/>
                </a:rPr>
                <a:t>com </a:t>
              </a:r>
              <a:r>
                <a:rPr lang="pt-BR" sz="1600" dirty="0">
                  <a:solidFill>
                    <a:schemeClr val="accent1"/>
                  </a:solidFill>
                  <a:ea typeface="Amazon Ember" panose="020B0603020204020204" pitchFamily="34" charset="0"/>
                  <a:cs typeface="Amazon Ember" panose="020B0603020204020204" pitchFamily="34" charset="0"/>
                </a:rPr>
                <a:t>versionamento habilitado </a:t>
              </a:r>
            </a:p>
          </p:txBody>
        </p:sp>
        <p:pic>
          <p:nvPicPr>
            <p:cNvPr id="21" name="Graphic 20">
              <a:extLst>
                <a:ext uri="{FF2B5EF4-FFF2-40B4-BE49-F238E27FC236}">
                  <a16:creationId xmlns:a16="http://schemas.microsoft.com/office/drawing/2014/main" id="{0EF703DA-DF56-0847-B4A0-CF5D6A627A02}"/>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72269" y="4908860"/>
              <a:ext cx="805300" cy="805300"/>
            </a:xfrm>
            <a:prstGeom prst="rect">
              <a:avLst/>
            </a:prstGeom>
          </p:spPr>
        </p:pic>
        <p:pic>
          <p:nvPicPr>
            <p:cNvPr id="22" name="Picture 21">
              <a:extLst>
                <a:ext uri="{FF2B5EF4-FFF2-40B4-BE49-F238E27FC236}">
                  <a16:creationId xmlns:a16="http://schemas.microsoft.com/office/drawing/2014/main" id="{3E68EFBB-32D6-5F4F-9BE7-ACD50DAABC6A}"/>
                </a:ext>
                <a:ext uri="{C183D7F6-B498-43B3-948B-1728B52AA6E4}">
                  <adec:decorative xmlns=""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38728" y="5002129"/>
              <a:ext cx="507749" cy="656484"/>
            </a:xfrm>
            <a:prstGeom prst="rect">
              <a:avLst/>
            </a:prstGeom>
          </p:spPr>
        </p:pic>
      </p:grpSp>
    </p:spTree>
    <p:custDataLst>
      <p:tags r:id="rId1"/>
    </p:custDataLst>
    <p:extLst>
      <p:ext uri="{BB962C8B-B14F-4D97-AF65-F5344CB8AC3E}">
        <p14:creationId xmlns:p14="http://schemas.microsoft.com/office/powerpoint/2010/main" val="2233373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923581"/>
            <a:ext cx="4390644" cy="1505419"/>
          </a:xfrm>
        </p:spPr>
        <p:txBody>
          <a:bodyPr rtlCol="0" anchor="t" anchorCtr="0">
            <a:noAutofit/>
          </a:bodyPr>
          <a:lstStyle/>
          <a:p>
            <a:pPr rtl="0"/>
            <a:r>
              <a:rPr lang="pt-BR" sz="3200" dirty="0"/>
              <a:t>Demonstração: versionamento </a:t>
            </a:r>
            <a:r>
              <a:rPr lang="pt-BR" sz="3200" dirty="0" smtClean="0"/>
              <a:t/>
            </a:r>
            <a:br>
              <a:rPr lang="pt-BR" sz="3200" dirty="0" smtClean="0"/>
            </a:br>
            <a:r>
              <a:rPr lang="pt-BR" sz="3200" dirty="0" smtClean="0"/>
              <a:t>do </a:t>
            </a:r>
            <a:r>
              <a:rPr lang="pt-BR" sz="3200" dirty="0" err="1"/>
              <a:t>Amazon</a:t>
            </a:r>
            <a:r>
              <a:rPr lang="pt-BR" sz="3200" dirty="0"/>
              <a:t> S3</a:t>
            </a:r>
          </a:p>
        </p:txBody>
      </p:sp>
      <p:pic>
        <p:nvPicPr>
          <p:cNvPr id="3" name="Picture 2">
            <a:extLst>
              <a:ext uri="{FF2B5EF4-FFF2-40B4-BE49-F238E27FC236}">
                <a16:creationId xmlns:a16="http://schemas.microsoft.com/office/drawing/2014/main" id="{0A49C664-B69D-C24A-80E2-CC7226ADCA43}"/>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Tree>
    <p:custDataLst>
      <p:tags r:id="rId1"/>
    </p:custDataLst>
    <p:extLst>
      <p:ext uri="{BB962C8B-B14F-4D97-AF65-F5344CB8AC3E}">
        <p14:creationId xmlns:p14="http://schemas.microsoft.com/office/powerpoint/2010/main" val="277953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9246108" cy="474119"/>
          </a:xfrm>
        </p:spPr>
        <p:txBody>
          <a:bodyPr rtlCol="0"/>
          <a:lstStyle/>
          <a:p>
            <a:pPr rtl="0"/>
            <a:r>
              <a:rPr lang="pt-BR" sz="3200" dirty="0"/>
              <a:t>Suporte para compartilhamento de recursos </a:t>
            </a:r>
            <a:r>
              <a:rPr lang="pt-BR" sz="3200" dirty="0" smtClean="0"/>
              <a:t/>
            </a:r>
            <a:br>
              <a:rPr lang="pt-BR" sz="3200" dirty="0" smtClean="0"/>
            </a:br>
            <a:r>
              <a:rPr lang="pt-BR" sz="3200" dirty="0" smtClean="0"/>
              <a:t>entre </a:t>
            </a:r>
            <a:r>
              <a:rPr lang="pt-BR" sz="3200" dirty="0"/>
              <a:t>origens (CORS)</a:t>
            </a:r>
          </a:p>
        </p:txBody>
      </p:sp>
      <p:grpSp>
        <p:nvGrpSpPr>
          <p:cNvPr id="5" name="Group 4" descr="Graphic shows CORS applied to an S3 bucket. Example CORS configuration code shows allowed origin and allowed methods.">
            <a:extLst>
              <a:ext uri="{FF2B5EF4-FFF2-40B4-BE49-F238E27FC236}">
                <a16:creationId xmlns:a16="http://schemas.microsoft.com/office/drawing/2014/main" id="{C8F076DD-4624-D64C-8531-C211FA0AEC4C}"/>
              </a:ext>
            </a:extLst>
          </p:cNvPr>
          <p:cNvGrpSpPr/>
          <p:nvPr/>
        </p:nvGrpSpPr>
        <p:grpSpPr>
          <a:xfrm>
            <a:off x="420580" y="1066510"/>
            <a:ext cx="11488106" cy="5360477"/>
            <a:chOff x="420580" y="1066510"/>
            <a:chExt cx="11488106" cy="5360477"/>
          </a:xfrm>
        </p:grpSpPr>
        <p:sp>
          <p:nvSpPr>
            <p:cNvPr id="27" name="Rectangle 26" descr="Graphic shows CORS applied to an S3 bucket. Example CORS configuration code shows allowed origin and allowed methods.">
              <a:extLst>
                <a:ext uri="{FF2B5EF4-FFF2-40B4-BE49-F238E27FC236}">
                  <a16:creationId xmlns:a16="http://schemas.microsoft.com/office/drawing/2014/main" id="{E97AC355-0422-6940-900F-B73AAC71AF7D}"/>
                </a:ext>
                <a:ext uri="{C183D7F6-B498-43B3-948B-1728B52AA6E4}">
                  <adec:decorative xmlns="" xmlns:adec="http://schemas.microsoft.com/office/drawing/2017/decorative" val="0"/>
                </a:ext>
              </a:extLst>
            </p:cNvPr>
            <p:cNvSpPr/>
            <p:nvPr/>
          </p:nvSpPr>
          <p:spPr>
            <a:xfrm>
              <a:off x="6060847" y="1788595"/>
              <a:ext cx="5847839" cy="349372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TextBox 9" descr="Graphic shows CORS applied to an S3 bucket. Example CORS configuration code shows allowed origin and allowed methods.">
              <a:extLst>
                <a:ext uri="{FF2B5EF4-FFF2-40B4-BE49-F238E27FC236}">
                  <a16:creationId xmlns:a16="http://schemas.microsoft.com/office/drawing/2014/main" id="{939DBDD8-5B28-214E-A919-EBF68429F512}"/>
                </a:ext>
                <a:ext uri="{C183D7F6-B498-43B3-948B-1728B52AA6E4}">
                  <adec:decorative xmlns="" xmlns:adec="http://schemas.microsoft.com/office/drawing/2017/decorative" val="0"/>
                </a:ext>
              </a:extLst>
            </p:cNvPr>
            <p:cNvSpPr txBox="1"/>
            <p:nvPr/>
          </p:nvSpPr>
          <p:spPr>
            <a:xfrm>
              <a:off x="7276944" y="1313023"/>
              <a:ext cx="3541354" cy="400110"/>
            </a:xfrm>
            <a:prstGeom prst="rect">
              <a:avLst/>
            </a:prstGeom>
            <a:noFill/>
          </p:spPr>
          <p:txBody>
            <a:bodyPr wrap="none" rtlCol="0">
              <a:spAutoFit/>
            </a:bodyPr>
            <a:lstStyle/>
            <a:p>
              <a:pPr rtl="0"/>
              <a:r>
                <a:rPr lang="pt-BR" sz="200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Exemplo de configuração de CORS</a:t>
              </a:r>
            </a:p>
          </p:txBody>
        </p:sp>
        <p:sp>
          <p:nvSpPr>
            <p:cNvPr id="11" name="Oval 10" descr="Graphic shows CORS applied to an S3 bucket. Example CORS configuration code shows allowed origin and allowed methods.">
              <a:extLst>
                <a:ext uri="{FF2B5EF4-FFF2-40B4-BE49-F238E27FC236}">
                  <a16:creationId xmlns:a16="http://schemas.microsoft.com/office/drawing/2014/main" id="{DAD832E0-1FDE-6046-BB7F-21684A93149D}"/>
                </a:ext>
                <a:ext uri="{C183D7F6-B498-43B3-948B-1728B52AA6E4}">
                  <adec:decorative xmlns="" xmlns:adec="http://schemas.microsoft.com/office/drawing/2017/decorative" val="0"/>
                </a:ext>
              </a:extLst>
            </p:cNvPr>
            <p:cNvSpPr/>
            <p:nvPr/>
          </p:nvSpPr>
          <p:spPr>
            <a:xfrm>
              <a:off x="420580" y="2357661"/>
              <a:ext cx="3444949" cy="3444949"/>
            </a:xfrm>
            <a:prstGeom prst="ellipse">
              <a:avLst/>
            </a:pr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tangle 11" descr="Graphic shows CORS applied to an S3 bucket. Example CORS configuration code shows allowed origin and allowed methods.">
              <a:extLst>
                <a:ext uri="{FF2B5EF4-FFF2-40B4-BE49-F238E27FC236}">
                  <a16:creationId xmlns:a16="http://schemas.microsoft.com/office/drawing/2014/main" id="{15EB3DDA-8D1E-294B-A36B-86236AC37368}"/>
                </a:ext>
                <a:ext uri="{C183D7F6-B498-43B3-948B-1728B52AA6E4}">
                  <adec:decorative xmlns="" xmlns:adec="http://schemas.microsoft.com/office/drawing/2017/decorative" val="0"/>
                </a:ext>
              </a:extLst>
            </p:cNvPr>
            <p:cNvSpPr/>
            <p:nvPr/>
          </p:nvSpPr>
          <p:spPr>
            <a:xfrm>
              <a:off x="1643193" y="5116178"/>
              <a:ext cx="1578563" cy="74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 name="TextBox 12" descr="Graphic shows CORS applied to an S3 bucket. Example CORS configuration code shows allowed origin and allowed methods.">
              <a:extLst>
                <a:ext uri="{FF2B5EF4-FFF2-40B4-BE49-F238E27FC236}">
                  <a16:creationId xmlns:a16="http://schemas.microsoft.com/office/drawing/2014/main" id="{A6064EA6-013C-3E48-962D-7C9882F95ED4}"/>
                </a:ext>
                <a:ext uri="{C183D7F6-B498-43B3-948B-1728B52AA6E4}">
                  <adec:decorative xmlns="" xmlns:adec="http://schemas.microsoft.com/office/drawing/2017/decorative" val="0"/>
                </a:ext>
              </a:extLst>
            </p:cNvPr>
            <p:cNvSpPr txBox="1"/>
            <p:nvPr/>
          </p:nvSpPr>
          <p:spPr>
            <a:xfrm>
              <a:off x="725059" y="3112578"/>
              <a:ext cx="2878450" cy="430887"/>
            </a:xfrm>
            <a:prstGeom prst="rect">
              <a:avLst/>
            </a:prstGeom>
            <a:noFill/>
          </p:spPr>
          <p:txBody>
            <a:bodyPr wrap="square" rtlCol="0">
              <a:spAutoFit/>
            </a:bodyPr>
            <a:lstStyle/>
            <a:p>
              <a:pPr algn="ctr" rtl="0"/>
              <a:r>
                <a:rPr lang="pt-BR" sz="2200" b="1">
                  <a:solidFill>
                    <a:schemeClr val="accent5">
                      <a:lumMod val="75000"/>
                    </a:schemeClr>
                  </a:solidFill>
                  <a:latin typeface="Amazon Ember" panose="020B0603020204020204" pitchFamily="34" charset="0"/>
                  <a:ea typeface="Amazon Ember" panose="020B0603020204020204" pitchFamily="34" charset="0"/>
                  <a:cs typeface="Amazon Ember" panose="020B0603020204020204" pitchFamily="34" charset="0"/>
                </a:rPr>
                <a:t>HTML</a:t>
              </a:r>
            </a:p>
          </p:txBody>
        </p:sp>
        <p:sp>
          <p:nvSpPr>
            <p:cNvPr id="14" name="Rectangle 13" descr="Graphic shows CORS applied to an S3 bucket. Example CORS configuration code shows allowed origin and allowed methods.">
              <a:extLst>
                <a:ext uri="{FF2B5EF4-FFF2-40B4-BE49-F238E27FC236}">
                  <a16:creationId xmlns:a16="http://schemas.microsoft.com/office/drawing/2014/main" id="{7FC7C326-707A-6740-A8B4-36B7972B4994}"/>
                </a:ext>
                <a:ext uri="{C183D7F6-B498-43B3-948B-1728B52AA6E4}">
                  <adec:decorative xmlns="" xmlns:adec="http://schemas.microsoft.com/office/drawing/2017/decorative" val="0"/>
                </a:ext>
              </a:extLst>
            </p:cNvPr>
            <p:cNvSpPr/>
            <p:nvPr/>
          </p:nvSpPr>
          <p:spPr>
            <a:xfrm>
              <a:off x="2347632" y="4969407"/>
              <a:ext cx="2306255" cy="145758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Box 14" descr="Graphic shows CORS applied to an S3 bucket. Example CORS configuration code shows allowed origin and allowed methods.">
              <a:extLst>
                <a:ext uri="{FF2B5EF4-FFF2-40B4-BE49-F238E27FC236}">
                  <a16:creationId xmlns:a16="http://schemas.microsoft.com/office/drawing/2014/main" id="{D795E74D-BA01-5747-9576-D64C0C47FD07}"/>
                </a:ext>
                <a:ext uri="{C183D7F6-B498-43B3-948B-1728B52AA6E4}">
                  <adec:decorative xmlns="" xmlns:adec="http://schemas.microsoft.com/office/drawing/2017/decorative" val="0"/>
                </a:ext>
              </a:extLst>
            </p:cNvPr>
            <p:cNvSpPr txBox="1"/>
            <p:nvPr/>
          </p:nvSpPr>
          <p:spPr>
            <a:xfrm>
              <a:off x="3510674" y="5698197"/>
              <a:ext cx="933695" cy="430887"/>
            </a:xfrm>
            <a:prstGeom prst="rect">
              <a:avLst/>
            </a:prstGeom>
            <a:solidFill>
              <a:schemeClr val="bg1"/>
            </a:solidFill>
          </p:spPr>
          <p:txBody>
            <a:bodyPr wrap="square" rtlCol="0">
              <a:spAutoFit/>
            </a:bodyPr>
            <a:lstStyle/>
            <a:p>
              <a:pPr algn="ctr" rtl="0"/>
              <a:r>
                <a:rPr lang="pt-BR" sz="2200" b="1">
                  <a:solidFill>
                    <a:schemeClr val="accent5">
                      <a:lumMod val="75000"/>
                    </a:schemeClr>
                  </a:solidFill>
                  <a:latin typeface="Amazon Ember" panose="020B0603020204020204" pitchFamily="34" charset="0"/>
                  <a:ea typeface="Amazon Ember" panose="020B0603020204020204" pitchFamily="34" charset="0"/>
                  <a:cs typeface="Amazon Ember" panose="020B0603020204020204" pitchFamily="34" charset="0"/>
                </a:rPr>
                <a:t>CORS</a:t>
              </a:r>
            </a:p>
          </p:txBody>
        </p:sp>
        <p:sp>
          <p:nvSpPr>
            <p:cNvPr id="16" name="TextBox 15" descr="Graphic shows CORS applied to an S3 bucket. Example CORS configuration code shows allowed origin and allowed methods.">
              <a:extLst>
                <a:ext uri="{FF2B5EF4-FFF2-40B4-BE49-F238E27FC236}">
                  <a16:creationId xmlns:a16="http://schemas.microsoft.com/office/drawing/2014/main" id="{57B71861-6B7A-B64C-A003-A0A904F48E94}"/>
                </a:ext>
                <a:ext uri="{C183D7F6-B498-43B3-948B-1728B52AA6E4}">
                  <adec:decorative xmlns="" xmlns:adec="http://schemas.microsoft.com/office/drawing/2017/decorative" val="0"/>
                </a:ext>
              </a:extLst>
            </p:cNvPr>
            <p:cNvSpPr txBox="1"/>
            <p:nvPr/>
          </p:nvSpPr>
          <p:spPr>
            <a:xfrm>
              <a:off x="3981061" y="4456060"/>
              <a:ext cx="2149740" cy="430887"/>
            </a:xfrm>
            <a:prstGeom prst="rect">
              <a:avLst/>
            </a:prstGeom>
            <a:noFill/>
          </p:spPr>
          <p:txBody>
            <a:bodyPr wrap="square" rtlCol="0">
              <a:spAutoFit/>
            </a:bodyPr>
            <a:lstStyle/>
            <a:p>
              <a:pPr algn="ctr" rtl="0"/>
              <a:r>
                <a:rPr lang="pt-BR" sz="2200" b="1">
                  <a:solidFill>
                    <a:schemeClr val="accent5">
                      <a:lumMod val="75000"/>
                    </a:schemeClr>
                  </a:solidFill>
                  <a:latin typeface="Amazon Ember" panose="020B0603020204020204" pitchFamily="34" charset="0"/>
                  <a:ea typeface="Amazon Ember" panose="020B0603020204020204" pitchFamily="34" charset="0"/>
                  <a:cs typeface="Amazon Ember" panose="020B0603020204020204" pitchFamily="34" charset="0"/>
                </a:rPr>
                <a:t>JavaScript</a:t>
              </a:r>
            </a:p>
          </p:txBody>
        </p:sp>
        <p:pic>
          <p:nvPicPr>
            <p:cNvPr id="18" name="Graphic 17" descr="Graphic shows CORS applied to an S3 bucket. Example CORS configuration code shows allowed origin and allowed methods.">
              <a:extLst>
                <a:ext uri="{FF2B5EF4-FFF2-40B4-BE49-F238E27FC236}">
                  <a16:creationId xmlns:a16="http://schemas.microsoft.com/office/drawing/2014/main" id="{AC4DC759-2196-2C47-BF1D-B0C3B5506853}"/>
                </a:ext>
                <a:ext uri="{C183D7F6-B498-43B3-948B-1728B52AA6E4}">
                  <adec:decorative xmlns="" xmlns:adec="http://schemas.microsoft.com/office/drawing/2017/decorative" val="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564962" y="5270045"/>
              <a:ext cx="752097" cy="752097"/>
            </a:xfrm>
            <a:prstGeom prst="rect">
              <a:avLst/>
            </a:prstGeom>
          </p:spPr>
        </p:pic>
        <p:pic>
          <p:nvPicPr>
            <p:cNvPr id="19" name="Graphic 18" descr="Graphic shows CORS applied to an S3 bucket. Example CORS configuration code shows allowed origin and allowed methods.">
              <a:extLst>
                <a:ext uri="{FF2B5EF4-FFF2-40B4-BE49-F238E27FC236}">
                  <a16:creationId xmlns:a16="http://schemas.microsoft.com/office/drawing/2014/main" id="{EFB87485-328B-3142-B3C5-065518F16AB1}"/>
                </a:ext>
                <a:ext uri="{C183D7F6-B498-43B3-948B-1728B52AA6E4}">
                  <adec:decorative xmlns="" xmlns:adec="http://schemas.microsoft.com/office/drawing/2017/decorative" val="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473491" y="5279846"/>
              <a:ext cx="752097" cy="752097"/>
            </a:xfrm>
            <a:prstGeom prst="rect">
              <a:avLst/>
            </a:prstGeom>
          </p:spPr>
        </p:pic>
        <p:cxnSp>
          <p:nvCxnSpPr>
            <p:cNvPr id="21" name="Elbow Connector 20" descr="Graphic shows CORS applied to an S3 bucket. Example CORS configuration code shows allowed origin and allowed methods.">
              <a:extLst>
                <a:ext uri="{FF2B5EF4-FFF2-40B4-BE49-F238E27FC236}">
                  <a16:creationId xmlns:a16="http://schemas.microsoft.com/office/drawing/2014/main" id="{D15E9F44-153D-704D-9C7B-7632C288D682}"/>
                </a:ext>
                <a:ext uri="{C183D7F6-B498-43B3-948B-1728B52AA6E4}">
                  <adec:decorative xmlns="" xmlns:adec="http://schemas.microsoft.com/office/drawing/2017/decorative" val="0"/>
                </a:ext>
              </a:extLst>
            </p:cNvPr>
            <p:cNvCxnSpPr>
              <a:cxnSpLocks/>
              <a:stCxn id="27" idx="2"/>
              <a:endCxn id="15" idx="3"/>
            </p:cNvCxnSpPr>
            <p:nvPr/>
          </p:nvCxnSpPr>
          <p:spPr>
            <a:xfrm rot="5400000">
              <a:off x="6398907" y="3327780"/>
              <a:ext cx="631323" cy="4540398"/>
            </a:xfrm>
            <a:prstGeom prst="bentConnector2">
              <a:avLst/>
            </a:prstGeom>
            <a:ln w="38100">
              <a:solidFill>
                <a:schemeClr val="accent5"/>
              </a:solidFill>
              <a:prstDash val="sysDash"/>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0137E0A9-C9A6-D640-869E-89EEEC74A82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33143" y="1066510"/>
              <a:ext cx="2473974" cy="2473974"/>
            </a:xfrm>
            <a:prstGeom prst="rect">
              <a:avLst/>
            </a:prstGeom>
          </p:spPr>
        </p:pic>
        <p:sp>
          <p:nvSpPr>
            <p:cNvPr id="29" name="Rectangle 28" descr="Graphic shows CORS applied to an S3 bucket. Example CORS configuration code shows allowed origin and allowed methods.">
              <a:extLst>
                <a:ext uri="{FF2B5EF4-FFF2-40B4-BE49-F238E27FC236}">
                  <a16:creationId xmlns:a16="http://schemas.microsoft.com/office/drawing/2014/main" id="{0AAEA0C5-E0DC-7645-953D-F972211A9F53}"/>
                </a:ext>
                <a:ext uri="{C183D7F6-B498-43B3-948B-1728B52AA6E4}">
                  <adec:decorative xmlns="" xmlns:adec="http://schemas.microsoft.com/office/drawing/2017/decorative" val="0"/>
                </a:ext>
              </a:extLst>
            </p:cNvPr>
            <p:cNvSpPr/>
            <p:nvPr/>
          </p:nvSpPr>
          <p:spPr>
            <a:xfrm>
              <a:off x="1008813" y="2335789"/>
              <a:ext cx="1031386" cy="430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6" name="Rectangle 35" descr="Graphic shows CORS applied to an S3 bucket. Example CORS configuration code shows allowed origin and allowed methods.">
              <a:extLst>
                <a:ext uri="{FF2B5EF4-FFF2-40B4-BE49-F238E27FC236}">
                  <a16:creationId xmlns:a16="http://schemas.microsoft.com/office/drawing/2014/main" id="{50F124AD-97DD-234D-98DF-306DF0223F0E}"/>
                </a:ext>
                <a:ext uri="{C183D7F6-B498-43B3-948B-1728B52AA6E4}">
                  <adec:decorative xmlns="" xmlns:adec="http://schemas.microsoft.com/office/drawing/2017/decorative" val="0"/>
                </a:ext>
              </a:extLst>
            </p:cNvPr>
            <p:cNvSpPr/>
            <p:nvPr/>
          </p:nvSpPr>
          <p:spPr>
            <a:xfrm>
              <a:off x="1357568" y="1954910"/>
              <a:ext cx="1031386" cy="757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30" name="Group 29">
              <a:extLst>
                <a:ext uri="{FF2B5EF4-FFF2-40B4-BE49-F238E27FC236}">
                  <a16:creationId xmlns:a16="http://schemas.microsoft.com/office/drawing/2014/main" id="{8773AC28-9845-7540-A563-9283AB26088E}"/>
                </a:ext>
                <a:ext uri="{C183D7F6-B498-43B3-948B-1728B52AA6E4}">
                  <adec:decorative xmlns="" xmlns:adec="http://schemas.microsoft.com/office/drawing/2017/decorative" val="0"/>
                </a:ext>
              </a:extLst>
            </p:cNvPr>
            <p:cNvGrpSpPr/>
            <p:nvPr/>
          </p:nvGrpSpPr>
          <p:grpSpPr>
            <a:xfrm>
              <a:off x="2149264" y="1407380"/>
              <a:ext cx="1704090" cy="1302552"/>
              <a:chOff x="5692817" y="2042774"/>
              <a:chExt cx="1704090" cy="1302552"/>
            </a:xfrm>
          </p:grpSpPr>
          <p:pic>
            <p:nvPicPr>
              <p:cNvPr id="31" name="Picture 30">
                <a:extLst>
                  <a:ext uri="{FF2B5EF4-FFF2-40B4-BE49-F238E27FC236}">
                    <a16:creationId xmlns:a16="http://schemas.microsoft.com/office/drawing/2014/main" id="{381C040A-F1C2-2644-9224-082C52D6E899}"/>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5692817" y="2042774"/>
                <a:ext cx="1704090" cy="1302552"/>
              </a:xfrm>
              <a:prstGeom prst="rect">
                <a:avLst/>
              </a:prstGeom>
            </p:spPr>
          </p:pic>
          <p:sp>
            <p:nvSpPr>
              <p:cNvPr id="32" name="Rectangle 31">
                <a:extLst>
                  <a:ext uri="{FF2B5EF4-FFF2-40B4-BE49-F238E27FC236}">
                    <a16:creationId xmlns:a16="http://schemas.microsoft.com/office/drawing/2014/main" id="{D76552A5-B962-3149-B88E-19740371C774}"/>
                  </a:ext>
                </a:extLst>
              </p:cNvPr>
              <p:cNvSpPr/>
              <p:nvPr/>
            </p:nvSpPr>
            <p:spPr>
              <a:xfrm>
                <a:off x="5866068" y="2827760"/>
                <a:ext cx="444640" cy="3560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600">
                    <a:solidFill>
                      <a:schemeClr val="tx1"/>
                    </a:solidFill>
                  </a:rPr>
                  <a:t>vídeo</a:t>
                </a:r>
                <a:endParaRPr lang="en-US" dirty="0"/>
              </a:p>
            </p:txBody>
          </p:sp>
          <p:sp>
            <p:nvSpPr>
              <p:cNvPr id="33" name="Rectangle 32">
                <a:extLst>
                  <a:ext uri="{FF2B5EF4-FFF2-40B4-BE49-F238E27FC236}">
                    <a16:creationId xmlns:a16="http://schemas.microsoft.com/office/drawing/2014/main" id="{432E5B6F-046C-8242-9CF3-4C11C837693D}"/>
                  </a:ext>
                </a:extLst>
              </p:cNvPr>
              <p:cNvSpPr/>
              <p:nvPr/>
            </p:nvSpPr>
            <p:spPr>
              <a:xfrm>
                <a:off x="6333654" y="2516010"/>
                <a:ext cx="880291" cy="6693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a:p>
                <a:pPr rtl="0"/>
                <a:r>
                  <a:rPr lang="pt-BR" sz="400">
                    <a:solidFill>
                      <a:schemeClr val="tx1"/>
                    </a:solidFill>
                  </a:rPr>
                  <a:t>------------------------------</a:t>
                </a:r>
              </a:p>
            </p:txBody>
          </p:sp>
          <p:sp>
            <p:nvSpPr>
              <p:cNvPr id="34" name="Rectangle 33">
                <a:extLst>
                  <a:ext uri="{FF2B5EF4-FFF2-40B4-BE49-F238E27FC236}">
                    <a16:creationId xmlns:a16="http://schemas.microsoft.com/office/drawing/2014/main" id="{B6E5ABD1-C064-6B4A-A3F1-DF809B743152}"/>
                  </a:ext>
                </a:extLst>
              </p:cNvPr>
              <p:cNvSpPr/>
              <p:nvPr/>
            </p:nvSpPr>
            <p:spPr>
              <a:xfrm>
                <a:off x="5866067" y="2516010"/>
                <a:ext cx="444640" cy="2895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600">
                    <a:solidFill>
                      <a:schemeClr val="tx1"/>
                    </a:solidFill>
                  </a:rPr>
                  <a:t>imagem</a:t>
                </a:r>
                <a:endParaRPr lang="en-US" dirty="0">
                  <a:solidFill>
                    <a:schemeClr val="tx1"/>
                  </a:solidFill>
                </a:endParaRPr>
              </a:p>
            </p:txBody>
          </p:sp>
          <p:sp>
            <p:nvSpPr>
              <p:cNvPr id="35" name="Rectangle 34">
                <a:extLst>
                  <a:ext uri="{FF2B5EF4-FFF2-40B4-BE49-F238E27FC236}">
                    <a16:creationId xmlns:a16="http://schemas.microsoft.com/office/drawing/2014/main" id="{59ED79D8-90CC-5645-A1D4-E694E1B34553}"/>
                  </a:ext>
                </a:extLst>
              </p:cNvPr>
              <p:cNvSpPr/>
              <p:nvPr/>
            </p:nvSpPr>
            <p:spPr>
              <a:xfrm>
                <a:off x="5866066" y="2376804"/>
                <a:ext cx="1347878" cy="1114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pic>
          <p:nvPicPr>
            <p:cNvPr id="37" name="Picture 36" descr="Graphic shows CORS applied to an S3 bucket. Example CORS configuration code shows allowed origin and allowed methods.">
              <a:extLst>
                <a:ext uri="{FF2B5EF4-FFF2-40B4-BE49-F238E27FC236}">
                  <a16:creationId xmlns:a16="http://schemas.microsoft.com/office/drawing/2014/main" id="{74D2D6C7-80B2-DC40-B9C7-1D1D89FB6FE5}"/>
                </a:ext>
                <a:ext uri="{C183D7F6-B498-43B3-948B-1728B52AA6E4}">
                  <adec:decorative xmlns="" xmlns:adec="http://schemas.microsoft.com/office/drawing/2017/decorative" val="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632345" y="4320593"/>
              <a:ext cx="661982" cy="855896"/>
            </a:xfrm>
            <a:prstGeom prst="rect">
              <a:avLst/>
            </a:prstGeom>
          </p:spPr>
        </p:pic>
      </p:grpSp>
      <p:sp>
        <p:nvSpPr>
          <p:cNvPr id="28" name="Rectangle 27">
            <a:extLst>
              <a:ext uri="{FF2B5EF4-FFF2-40B4-BE49-F238E27FC236}">
                <a16:creationId xmlns:a16="http://schemas.microsoft.com/office/drawing/2014/main" id="{72A3E84A-2579-7A49-80A1-87A3089FEDFF}"/>
              </a:ext>
            </a:extLst>
          </p:cNvPr>
          <p:cNvSpPr/>
          <p:nvPr/>
        </p:nvSpPr>
        <p:spPr>
          <a:xfrm>
            <a:off x="6060847" y="1873463"/>
            <a:ext cx="5847839" cy="3323987"/>
          </a:xfrm>
          <a:prstGeom prst="rect">
            <a:avLst/>
          </a:prstGeom>
        </p:spPr>
        <p:txBody>
          <a:bodyPr wrap="square">
            <a:spAutoFit/>
          </a:bodyPr>
          <a:lstStyle/>
          <a:p>
            <a:r>
              <a:rPr lang="en-US" sz="1400" dirty="0">
                <a:latin typeface="Courier New" panose="02070309020205020404" pitchFamily="49" charset="0"/>
                <a:ea typeface="Amazon Ember" panose="020B0603020204020204" pitchFamily="34" charset="0"/>
                <a:cs typeface="Amazon Ember" panose="020B0603020204020204" pitchFamily="34" charset="0"/>
              </a:rPr>
              <a:t>&lt;CORSConfiguration&gt;</a:t>
            </a:r>
          </a:p>
          <a:p>
            <a:r>
              <a:rPr lang="en-US" sz="1400" dirty="0">
                <a:latin typeface="Courier New" panose="02070309020205020404" pitchFamily="49" charset="0"/>
                <a:ea typeface="Amazon Ember" panose="020B0603020204020204" pitchFamily="34" charset="0"/>
                <a:cs typeface="Amazon Ember" panose="020B0603020204020204" pitchFamily="34" charset="0"/>
              </a:rPr>
              <a:t> &lt;CORSRule&gt;</a:t>
            </a:r>
          </a:p>
          <a:p>
            <a:r>
              <a:rPr lang="en-US" sz="1400" dirty="0">
                <a:latin typeface="Courier New" panose="02070309020205020404" pitchFamily="49" charset="0"/>
                <a:ea typeface="Amazon Ember" panose="020B0603020204020204" pitchFamily="34" charset="0"/>
                <a:cs typeface="Amazon Ember" panose="020B0603020204020204" pitchFamily="34" charset="0"/>
              </a:rPr>
              <a:t> &lt;</a:t>
            </a:r>
            <a:r>
              <a:rPr lang="en-US" sz="1400" b="1" dirty="0">
                <a:latin typeface="Courier New" panose="02070309020205020404" pitchFamily="49" charset="0"/>
                <a:ea typeface="Amazon Ember" panose="020B0603020204020204" pitchFamily="34" charset="0"/>
                <a:cs typeface="Amazon Ember" panose="020B0603020204020204" pitchFamily="34" charset="0"/>
              </a:rPr>
              <a:t>AllowedOrigin</a:t>
            </a:r>
            <a:r>
              <a:rPr lang="en-US" sz="1400" dirty="0">
                <a:latin typeface="Courier New" panose="02070309020205020404" pitchFamily="49" charset="0"/>
                <a:ea typeface="Amazon Ember" panose="020B0603020204020204" pitchFamily="34" charset="0"/>
                <a:cs typeface="Amazon Ember" panose="020B0603020204020204" pitchFamily="34" charset="0"/>
              </a:rPr>
              <a:t>&gt;http://www.example.com&lt;/AllowedOrigin&gt;</a:t>
            </a:r>
          </a:p>
          <a:p>
            <a:r>
              <a:rPr lang="en-US" sz="1400" dirty="0">
                <a:latin typeface="Courier New" panose="02070309020205020404" pitchFamily="49" charset="0"/>
                <a:ea typeface="Amazon Ember" panose="020B0603020204020204" pitchFamily="34" charset="0"/>
                <a:cs typeface="Amazon Ember" panose="020B0603020204020204" pitchFamily="34" charset="0"/>
              </a:rPr>
              <a:t> &lt;AllowedMethod&gt;PUT&lt;/AllowedMethod&gt;</a:t>
            </a:r>
          </a:p>
          <a:p>
            <a:r>
              <a:rPr lang="en-US" sz="1400" dirty="0">
                <a:latin typeface="Courier New" panose="02070309020205020404" pitchFamily="49" charset="0"/>
                <a:ea typeface="Amazon Ember" panose="020B0603020204020204" pitchFamily="34" charset="0"/>
                <a:cs typeface="Amazon Ember" panose="020B0603020204020204" pitchFamily="34" charset="0"/>
              </a:rPr>
              <a:t> &lt;AllowedMethod&gt;POST&lt;/AllowedMethod&gt;</a:t>
            </a:r>
          </a:p>
          <a:p>
            <a:r>
              <a:rPr lang="en-US" sz="1400" dirty="0">
                <a:latin typeface="Courier New" panose="02070309020205020404" pitchFamily="49" charset="0"/>
                <a:ea typeface="Amazon Ember" panose="020B0603020204020204" pitchFamily="34" charset="0"/>
                <a:cs typeface="Amazon Ember" panose="020B0603020204020204" pitchFamily="34" charset="0"/>
              </a:rPr>
              <a:t> &lt;AllowedMethod&gt;DELETE&lt;/AllowedMethod&gt;</a:t>
            </a:r>
          </a:p>
          <a:p>
            <a:r>
              <a:rPr lang="en-US" sz="1400" dirty="0">
                <a:latin typeface="Courier New" panose="02070309020205020404" pitchFamily="49" charset="0"/>
                <a:ea typeface="Amazon Ember" panose="020B0603020204020204" pitchFamily="34" charset="0"/>
                <a:cs typeface="Amazon Ember" panose="020B0603020204020204" pitchFamily="34" charset="0"/>
              </a:rPr>
              <a:t> &lt;AllowedHeader&gt;*&lt;/AllowedHeader&gt;</a:t>
            </a:r>
          </a:p>
          <a:p>
            <a:r>
              <a:rPr lang="en-US" sz="1400" dirty="0">
                <a:latin typeface="Courier New" panose="02070309020205020404" pitchFamily="49" charset="0"/>
                <a:ea typeface="Amazon Ember" panose="020B0603020204020204" pitchFamily="34" charset="0"/>
                <a:cs typeface="Amazon Ember" panose="020B0603020204020204" pitchFamily="34" charset="0"/>
              </a:rPr>
              <a:t> &lt;MaxAgeSeconds&gt;3000&lt;/MaxAgeSeconds&gt;</a:t>
            </a:r>
          </a:p>
          <a:p>
            <a:r>
              <a:rPr lang="en-US" sz="1400" dirty="0">
                <a:latin typeface="Courier New" panose="02070309020205020404" pitchFamily="49" charset="0"/>
                <a:ea typeface="Amazon Ember" panose="020B0603020204020204" pitchFamily="34" charset="0"/>
                <a:cs typeface="Amazon Ember" panose="020B0603020204020204" pitchFamily="34" charset="0"/>
              </a:rPr>
              <a:t> &lt;ExposeHeader&gt;x-amz-server-side-encryption&lt;/ExposeHeader&gt;</a:t>
            </a:r>
          </a:p>
          <a:p>
            <a:r>
              <a:rPr lang="en-US" sz="1400" dirty="0">
                <a:latin typeface="Courier New" panose="02070309020205020404" pitchFamily="49" charset="0"/>
                <a:ea typeface="Amazon Ember" panose="020B0603020204020204" pitchFamily="34" charset="0"/>
                <a:cs typeface="Amazon Ember" panose="020B0603020204020204" pitchFamily="34" charset="0"/>
              </a:rPr>
              <a:t> &lt;ExposeHeader&gt;x-amz-request-id&lt;/ExposeHeader&gt;</a:t>
            </a:r>
          </a:p>
          <a:p>
            <a:r>
              <a:rPr lang="en-US" sz="1400" dirty="0">
                <a:latin typeface="Courier New" panose="02070309020205020404" pitchFamily="49" charset="0"/>
                <a:ea typeface="Amazon Ember" panose="020B0603020204020204" pitchFamily="34" charset="0"/>
                <a:cs typeface="Amazon Ember" panose="020B0603020204020204" pitchFamily="34" charset="0"/>
              </a:rPr>
              <a:t> &lt;ExposeHeader&gt;x-amz-id-2&lt;/ExposeHeader&gt;</a:t>
            </a:r>
          </a:p>
          <a:p>
            <a:r>
              <a:rPr lang="en-US" sz="1400" dirty="0">
                <a:latin typeface="Courier New" panose="02070309020205020404" pitchFamily="49" charset="0"/>
                <a:ea typeface="Amazon Ember" panose="020B0603020204020204" pitchFamily="34" charset="0"/>
                <a:cs typeface="Amazon Ember" panose="020B0603020204020204" pitchFamily="34" charset="0"/>
              </a:rPr>
              <a:t> &lt;/CORSRule&gt;</a:t>
            </a:r>
          </a:p>
          <a:p>
            <a:r>
              <a:rPr lang="en-US" sz="1400" dirty="0">
                <a:latin typeface="Courier New" panose="02070309020205020404" pitchFamily="49" charset="0"/>
                <a:ea typeface="Amazon Ember" panose="020B0603020204020204" pitchFamily="34" charset="0"/>
                <a:cs typeface="Amazon Ember" panose="020B0603020204020204" pitchFamily="34" charset="0"/>
              </a:rPr>
              <a:t>&lt;/CORSConfiguration&gt;</a:t>
            </a:r>
          </a:p>
        </p:txBody>
      </p:sp>
    </p:spTree>
    <p:custDataLst>
      <p:tags r:id="rId1"/>
    </p:custDataLst>
    <p:extLst>
      <p:ext uri="{BB962C8B-B14F-4D97-AF65-F5344CB8AC3E}">
        <p14:creationId xmlns:p14="http://schemas.microsoft.com/office/powerpoint/2010/main" val="1562950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600575" cy="2804901"/>
          </a:xfrm>
        </p:spPr>
        <p:txBody>
          <a:bodyPr rtlCol="0">
            <a:noAutofit/>
          </a:bodyPr>
          <a:lstStyle/>
          <a:p>
            <a:pPr rtl="0"/>
            <a:r>
              <a:rPr lang="pt-BR" dirty="0"/>
              <a:t>Módulo 3 - Laboratório guiado: Hospedar um </a:t>
            </a:r>
            <a:r>
              <a:rPr lang="pt-BR" dirty="0" smtClean="0"/>
              <a:t/>
            </a:r>
            <a:br>
              <a:rPr lang="pt-BR" dirty="0" smtClean="0"/>
            </a:br>
            <a:r>
              <a:rPr lang="pt-BR" dirty="0" smtClean="0"/>
              <a:t>site </a:t>
            </a:r>
            <a:r>
              <a:rPr lang="pt-BR" dirty="0"/>
              <a:t>estático</a:t>
            </a:r>
            <a:r>
              <a:rPr lang="en-US" dirty="0"/>
              <a:t/>
            </a:r>
            <a:br>
              <a:rPr lang="en-US" dirty="0"/>
            </a:br>
            <a:endParaRPr lang="en-US" dirty="0"/>
          </a:p>
        </p:txBody>
      </p:sp>
      <p:pic>
        <p:nvPicPr>
          <p:cNvPr id="5" name="Picture 4">
            <a:extLst>
              <a:ext uri="{FF2B5EF4-FFF2-40B4-BE49-F238E27FC236}">
                <a16:creationId xmlns:a16="http://schemas.microsoft.com/office/drawing/2014/main" id="{68F86962-202F-D64C-9A49-68A63E163278}"/>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5969428" y="1683327"/>
            <a:ext cx="5290656" cy="3657600"/>
          </a:xfrm>
          <a:prstGeom prst="rect">
            <a:avLst/>
          </a:prstGeom>
        </p:spPr>
      </p:pic>
    </p:spTree>
    <p:custDataLst>
      <p:tags r:id="rId1"/>
    </p:custDataLst>
    <p:extLst>
      <p:ext uri="{BB962C8B-B14F-4D97-AF65-F5344CB8AC3E}">
        <p14:creationId xmlns:p14="http://schemas.microsoft.com/office/powerpoint/2010/main" val="339842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Visão geral do módulo</a:t>
            </a:r>
          </a:p>
        </p:txBody>
      </p:sp>
      <p:sp>
        <p:nvSpPr>
          <p:cNvPr id="5" name="Content Placeholder 4"/>
          <p:cNvSpPr>
            <a:spLocks noGrp="1"/>
          </p:cNvSpPr>
          <p:nvPr>
            <p:ph idx="1"/>
          </p:nvPr>
        </p:nvSpPr>
        <p:spPr/>
        <p:txBody>
          <a:bodyPr rtlCol="0">
            <a:noAutofit/>
          </a:bodyPr>
          <a:lstStyle/>
          <a:p>
            <a:pPr marL="0" indent="0" rtl="0">
              <a:spcBef>
                <a:spcPts val="1800"/>
              </a:spcBef>
              <a:buNone/>
            </a:pPr>
            <a:r>
              <a:rPr lang="pt-BR">
                <a:latin typeface="Amazon Ember" panose="02000000000000000000" pitchFamily="2" charset="0"/>
                <a:ea typeface="Amazon Ember" panose="02000000000000000000" pitchFamily="2" charset="0"/>
                <a:cs typeface="Amazon Ember" panose="020B0603020204020204" pitchFamily="34" charset="0"/>
              </a:rPr>
              <a:t>Seções</a:t>
            </a:r>
          </a:p>
          <a:p>
            <a:pPr marL="457200" indent="-457200" rtl="0">
              <a:buFont typeface="+mj-lt"/>
              <a:buAutoNum type="arabicPeriod"/>
            </a:pPr>
            <a:r>
              <a:rPr lang="pt-BR" sz="2000"/>
              <a:t>A arquitetura mais simples</a:t>
            </a:r>
          </a:p>
          <a:p>
            <a:pPr marL="457200" indent="-457200" rtl="0">
              <a:buFont typeface="+mj-lt"/>
              <a:buAutoNum type="arabicPeriod"/>
            </a:pPr>
            <a:r>
              <a:rPr lang="pt-BR" sz="2000"/>
              <a:t>Usar o Amazon S3</a:t>
            </a:r>
            <a:endParaRPr lang="en-US" sz="2000" dirty="0"/>
          </a:p>
          <a:p>
            <a:pPr marL="457200" indent="-457200" rtl="0">
              <a:buFont typeface="+mj-lt"/>
              <a:buAutoNum type="arabicPeriod"/>
            </a:pPr>
            <a:r>
              <a:rPr lang="pt-BR" sz="2000"/>
              <a:t>Armazenar dados no Amazon S3</a:t>
            </a:r>
          </a:p>
          <a:p>
            <a:pPr marL="457200" indent="-457200" rtl="0">
              <a:buFont typeface="+mj-lt"/>
              <a:buAutoNum type="arabicPeriod"/>
            </a:pPr>
            <a:r>
              <a:rPr lang="pt-BR" sz="2000"/>
              <a:t>Mover dados no Amazon S3</a:t>
            </a:r>
          </a:p>
          <a:p>
            <a:pPr marL="457200" indent="-457200" rtl="0">
              <a:buFont typeface="+mj-lt"/>
              <a:buAutoNum type="arabicPeriod"/>
            </a:pPr>
            <a:r>
              <a:rPr lang="pt-BR" sz="2000"/>
              <a:t>Escolher regiões para as arquiteturas</a:t>
            </a:r>
          </a:p>
          <a:p>
            <a:pPr rtl="0"/>
            <a:endParaRPr lang="en-US" sz="2000" dirty="0">
              <a:latin typeface="+mn-lt"/>
            </a:endParaRPr>
          </a:p>
          <a:p>
            <a:pPr marL="0" indent="0" rtl="0">
              <a:buNone/>
            </a:pPr>
            <a:endParaRPr lang="en-US" sz="2000" dirty="0">
              <a:latin typeface="+mn-lt"/>
            </a:endParaRPr>
          </a:p>
          <a:p>
            <a:pPr marL="0" indent="0" rtl="0">
              <a:spcBef>
                <a:spcPts val="1800"/>
              </a:spcBef>
              <a:buNone/>
            </a:pPr>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rtlCol="0"/>
          <a:lstStyle/>
          <a:p>
            <a:pPr marL="0" indent="0" rtl="0">
              <a:buNone/>
            </a:pPr>
            <a:r>
              <a:rPr lang="pt-BR" dirty="0">
                <a:latin typeface="Amazon Ember" panose="02000000000000000000" pitchFamily="2" charset="0"/>
                <a:ea typeface="Amazon Ember" panose="02000000000000000000" pitchFamily="2" charset="0"/>
                <a:cs typeface="Amazon Ember" panose="020B0603020204020204" pitchFamily="34" charset="0"/>
              </a:rPr>
              <a:t>Demonstrações</a:t>
            </a:r>
          </a:p>
          <a:p>
            <a:pPr rtl="0"/>
            <a:r>
              <a:rPr lang="pt-BR" sz="2000" dirty="0"/>
              <a:t>Versionamento do </a:t>
            </a:r>
            <a:r>
              <a:rPr lang="pt-BR" sz="2000" dirty="0" err="1"/>
              <a:t>Amazon</a:t>
            </a:r>
            <a:r>
              <a:rPr lang="pt-BR" sz="2000" dirty="0"/>
              <a:t> S3</a:t>
            </a:r>
          </a:p>
          <a:p>
            <a:pPr rtl="0"/>
            <a:r>
              <a:rPr lang="pt-BR" sz="2000" dirty="0" err="1"/>
              <a:t>Amazon</a:t>
            </a:r>
            <a:r>
              <a:rPr lang="pt-BR" sz="2000" dirty="0"/>
              <a:t> S3 </a:t>
            </a:r>
            <a:r>
              <a:rPr lang="pt-BR" sz="2000" dirty="0" err="1"/>
              <a:t>Transfer</a:t>
            </a:r>
            <a:r>
              <a:rPr lang="pt-BR" sz="2000" dirty="0"/>
              <a:t> </a:t>
            </a:r>
            <a:r>
              <a:rPr lang="pt-BR" sz="2000" dirty="0" err="1"/>
              <a:t>Acceleration</a:t>
            </a:r>
            <a:endParaRPr lang="en-US" sz="2000" dirty="0"/>
          </a:p>
          <a:p>
            <a:pPr rtl="0"/>
            <a:endParaRPr lang="en-US" sz="2000" dirty="0">
              <a:latin typeface="+mn-lt"/>
            </a:endParaRPr>
          </a:p>
          <a:p>
            <a:pPr marL="0" indent="0" rtl="0">
              <a:buNone/>
            </a:pPr>
            <a:r>
              <a:rPr lang="pt-BR" dirty="0">
                <a:latin typeface="Amazon Ember" panose="02000000000000000000" pitchFamily="2" charset="0"/>
                <a:ea typeface="Amazon Ember" panose="02000000000000000000" pitchFamily="2" charset="0"/>
                <a:cs typeface="Amazon Ember" panose="020B0603020204020204" pitchFamily="34" charset="0"/>
              </a:rPr>
              <a:t>Laboratórios</a:t>
            </a:r>
          </a:p>
          <a:p>
            <a:pPr rtl="0"/>
            <a:r>
              <a:rPr lang="pt-BR" sz="2000" dirty="0">
                <a:latin typeface="+mn-lt"/>
              </a:rPr>
              <a:t>Laboratório guiado: Hospedar um site estático</a:t>
            </a:r>
          </a:p>
          <a:p>
            <a:pPr rtl="0"/>
            <a:r>
              <a:rPr lang="pt-BR" sz="2000" dirty="0">
                <a:latin typeface="+mn-lt"/>
              </a:rPr>
              <a:t>Laboratório de desafio: Criar um site estático para a cafeteria</a:t>
            </a:r>
          </a:p>
          <a:p>
            <a:pPr rtl="0"/>
            <a:endParaRPr lang="en-US" dirty="0">
              <a:latin typeface="+mn-lt"/>
            </a:endParaRPr>
          </a:p>
          <a:p>
            <a:pPr marL="0" indent="0" rtl="0">
              <a:buNone/>
            </a:pPr>
            <a:endParaRPr lang="en-US" sz="2400" dirty="0">
              <a:latin typeface="+mn-lt"/>
            </a:endParaRPr>
          </a:p>
          <a:p>
            <a:pPr rtl="0"/>
            <a:endParaRPr lang="en-US" sz="24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 xmlns:adec="http://schemas.microsoft.com/office/drawing/2017/decorative" val="0"/>
              </a:ext>
            </a:extLst>
          </p:cNvPr>
          <p:cNvGrpSpPr/>
          <p:nvPr/>
        </p:nvGrpSpPr>
        <p:grpSpPr>
          <a:xfrm>
            <a:off x="6268214" y="5333772"/>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pPr rtl="0"/>
              <a:r>
                <a:rPr lang="pt-BR" sz="2000" b="1" dirty="0">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E948B5-5762-384E-9ACD-4E86BAA4A1F5}"/>
              </a:ext>
            </a:extLst>
          </p:cNvPr>
          <p:cNvSpPr>
            <a:spLocks noGrp="1"/>
          </p:cNvSpPr>
          <p:nvPr>
            <p:ph type="title"/>
          </p:nvPr>
        </p:nvSpPr>
        <p:spPr/>
        <p:txBody>
          <a:bodyPr rtlCol="0"/>
          <a:lstStyle/>
          <a:p>
            <a:pPr rtl="0"/>
            <a:r>
              <a:rPr lang="pt-BR"/>
              <a:t>Laboratório guiado: Tarefas</a:t>
            </a:r>
          </a:p>
        </p:txBody>
      </p:sp>
      <p:sp>
        <p:nvSpPr>
          <p:cNvPr id="7" name="Content Placeholder 6">
            <a:extLst>
              <a:ext uri="{FF2B5EF4-FFF2-40B4-BE49-F238E27FC236}">
                <a16:creationId xmlns:a16="http://schemas.microsoft.com/office/drawing/2014/main" id="{CE8CAD68-7F13-8248-B808-00331C27DAF4}"/>
              </a:ext>
            </a:extLst>
          </p:cNvPr>
          <p:cNvSpPr>
            <a:spLocks noGrp="1"/>
          </p:cNvSpPr>
          <p:nvPr>
            <p:ph idx="1"/>
          </p:nvPr>
        </p:nvSpPr>
        <p:spPr/>
        <p:txBody>
          <a:bodyPr rtlCol="0"/>
          <a:lstStyle/>
          <a:p>
            <a:pPr marL="514350" indent="-514350" rtl="0">
              <a:buFont typeface="+mj-lt"/>
              <a:buAutoNum type="arabicPeriod"/>
            </a:pPr>
            <a:r>
              <a:rPr lang="pt-BR"/>
              <a:t>Criar um bucket no Amazon S3</a:t>
            </a:r>
          </a:p>
          <a:p>
            <a:pPr marL="514350" indent="-514350" rtl="0">
              <a:buFont typeface="+mj-lt"/>
              <a:buAutoNum type="arabicPeriod"/>
            </a:pPr>
            <a:r>
              <a:rPr lang="pt-BR"/>
              <a:t>Fazer upload de conteúdo no bucket</a:t>
            </a:r>
          </a:p>
          <a:p>
            <a:pPr marL="514350" indent="-514350" rtl="0">
              <a:buFont typeface="+mj-lt"/>
              <a:buAutoNum type="arabicPeriod"/>
            </a:pPr>
            <a:r>
              <a:rPr lang="pt-BR"/>
              <a:t>Permitir acesso aos objetos</a:t>
            </a:r>
          </a:p>
          <a:p>
            <a:pPr marL="514350" indent="-514350" rtl="0">
              <a:buFont typeface="+mj-lt"/>
              <a:buAutoNum type="arabicPeriod"/>
            </a:pPr>
            <a:r>
              <a:rPr lang="pt-BR"/>
              <a:t>Atualizar o site</a:t>
            </a:r>
            <a:endParaRPr lang="en-US" sz="2400" dirty="0"/>
          </a:p>
        </p:txBody>
      </p:sp>
    </p:spTree>
    <p:custDataLst>
      <p:tags r:id="rId1"/>
    </p:custDataLst>
    <p:extLst>
      <p:ext uri="{BB962C8B-B14F-4D97-AF65-F5344CB8AC3E}">
        <p14:creationId xmlns:p14="http://schemas.microsoft.com/office/powerpoint/2010/main" val="1968113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CF371DBF-0213-CF47-A94C-2CA28D5C5360}"/>
              </a:ext>
            </a:extLst>
          </p:cNvPr>
          <p:cNvSpPr>
            <a:spLocks noGrp="1"/>
          </p:cNvSpPr>
          <p:nvPr>
            <p:ph type="title"/>
          </p:nvPr>
        </p:nvSpPr>
        <p:spPr>
          <a:xfrm>
            <a:off x="6473740" y="3169922"/>
            <a:ext cx="5299160" cy="2466565"/>
          </a:xfrm>
        </p:spPr>
        <p:txBody>
          <a:bodyPr rtlCol="0"/>
          <a:lstStyle/>
          <a:p>
            <a:pPr algn="ctr" rtl="0"/>
            <a:r>
              <a:rPr lang="pt-BR" dirty="0">
                <a:solidFill>
                  <a:srgbClr val="FFFFFF"/>
                </a:solidFill>
              </a:rPr>
              <a:t>Começar o módulo 3 - Laboratório guiado: Hospedar um </a:t>
            </a:r>
            <a:r>
              <a:rPr lang="pt-BR" dirty="0" smtClean="0">
                <a:solidFill>
                  <a:srgbClr val="FFFFFF"/>
                </a:solidFill>
              </a:rPr>
              <a:t/>
            </a:r>
            <a:br>
              <a:rPr lang="pt-BR" dirty="0" smtClean="0">
                <a:solidFill>
                  <a:srgbClr val="FFFFFF"/>
                </a:solidFill>
              </a:rPr>
            </a:br>
            <a:r>
              <a:rPr lang="pt-BR" dirty="0" smtClean="0">
                <a:solidFill>
                  <a:srgbClr val="FFFFFF"/>
                </a:solidFill>
              </a:rPr>
              <a:t>site </a:t>
            </a:r>
            <a:r>
              <a:rPr lang="pt-BR" dirty="0">
                <a:solidFill>
                  <a:srgbClr val="FFFFFF"/>
                </a:solidFill>
              </a:rPr>
              <a:t>estático </a:t>
            </a:r>
            <a:r>
              <a:rPr lang="en-US" dirty="0">
                <a:solidFill>
                  <a:srgbClr val="FFFFFF"/>
                </a:solidFill>
              </a:rPr>
              <a:t/>
            </a:r>
            <a:br>
              <a:rPr lang="en-US" dirty="0">
                <a:solidFill>
                  <a:srgbClr val="FFFFFF"/>
                </a:solidFill>
              </a:rPr>
            </a:br>
            <a:endParaRPr lang="en-US" dirty="0"/>
          </a:p>
        </p:txBody>
      </p:sp>
      <p:grpSp>
        <p:nvGrpSpPr>
          <p:cNvPr id="9" name="Group 8">
            <a:extLst>
              <a:ext uri="{FF2B5EF4-FFF2-40B4-BE49-F238E27FC236}">
                <a16:creationId xmlns:a16="http://schemas.microsoft.com/office/drawing/2014/main" id="{10DC9E4A-8285-4049-983B-7423DA3CE8FF}"/>
              </a:ext>
              <a:ext uri="{C183D7F6-B498-43B3-948B-1728B52AA6E4}">
                <adec:decorative xmlns="" xmlns:adec="http://schemas.microsoft.com/office/drawing/2017/decorative" val="1"/>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Aproximadamente 20 minutos</a:t>
            </a:r>
          </a:p>
        </p:txBody>
      </p:sp>
    </p:spTree>
    <p:custDataLst>
      <p:tags r:id="rId1"/>
    </p:custDataLst>
    <p:extLst>
      <p:ext uri="{BB962C8B-B14F-4D97-AF65-F5344CB8AC3E}">
        <p14:creationId xmlns:p14="http://schemas.microsoft.com/office/powerpoint/2010/main" val="2488615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523875" y="2420133"/>
            <a:ext cx="3792606" cy="2017734"/>
          </a:xfrm>
        </p:spPr>
        <p:txBody>
          <a:bodyPr rtlCol="0"/>
          <a:lstStyle/>
          <a:p>
            <a:pPr rtl="0"/>
            <a:r>
              <a:rPr lang="pt-BR" sz="4000" spc="-40" dirty="0"/>
              <a:t>Resumo </a:t>
            </a:r>
            <a:r>
              <a:rPr lang="pt-BR" sz="4000" spc="-40" dirty="0" smtClean="0"/>
              <a:t/>
            </a:r>
            <a:br>
              <a:rPr lang="pt-BR" sz="4000" spc="-40" dirty="0" smtClean="0"/>
            </a:br>
            <a:r>
              <a:rPr lang="pt-BR" sz="4000" spc="-40" dirty="0" smtClean="0"/>
              <a:t>do laboratório </a:t>
            </a:r>
            <a:r>
              <a:rPr lang="pt-BR" sz="4000" spc="-40" dirty="0"/>
              <a:t>guiado: </a:t>
            </a:r>
            <a:r>
              <a:rPr lang="en-US" sz="4000" spc="-40" dirty="0"/>
              <a:t/>
            </a:r>
            <a:br>
              <a:rPr lang="en-US" sz="4000" spc="-40" dirty="0"/>
            </a:br>
            <a:r>
              <a:rPr lang="pt-BR" sz="4000" spc="-40" dirty="0" smtClean="0"/>
              <a:t>principais lições</a:t>
            </a:r>
            <a:endParaRPr lang="pt-BR" sz="4000" spc="-40" dirty="0"/>
          </a:p>
        </p:txBody>
      </p:sp>
      <p:pic>
        <p:nvPicPr>
          <p:cNvPr id="5" name="Picture 4">
            <a:extLst>
              <a:ext uri="{FF2B5EF4-FFF2-40B4-BE49-F238E27FC236}">
                <a16:creationId xmlns:a16="http://schemas.microsoft.com/office/drawing/2014/main" id="{79125E67-2530-304C-9CF1-F3BC25E3B1E2}"/>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256878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Autofit/>
          </a:bodyPr>
          <a:lstStyle/>
          <a:p>
            <a:pPr rtl="0"/>
            <a:r>
              <a:rPr lang="pt-BR" sz="3200" dirty="0"/>
              <a:t>Caso de uso 3 do </a:t>
            </a:r>
            <a:r>
              <a:rPr lang="pt-BR" sz="3200" dirty="0" err="1"/>
              <a:t>Amazon</a:t>
            </a:r>
            <a:r>
              <a:rPr lang="pt-BR" sz="3200" dirty="0"/>
              <a:t> S3: armazenamento </a:t>
            </a:r>
            <a:r>
              <a:rPr lang="pt-BR" sz="3200" dirty="0" smtClean="0"/>
              <a:t/>
            </a:r>
            <a:br>
              <a:rPr lang="pt-BR" sz="3200" dirty="0" smtClean="0"/>
            </a:br>
            <a:r>
              <a:rPr lang="pt-BR" sz="3200" dirty="0" smtClean="0"/>
              <a:t>de </a:t>
            </a:r>
            <a:r>
              <a:rPr lang="pt-BR" sz="3200" dirty="0"/>
              <a:t>dados para computação e análise</a:t>
            </a:r>
          </a:p>
        </p:txBody>
      </p:sp>
      <p:sp>
        <p:nvSpPr>
          <p:cNvPr id="5" name="Content Placeholder 2">
            <a:extLst>
              <a:ext uri="{FF2B5EF4-FFF2-40B4-BE49-F238E27FC236}">
                <a16:creationId xmlns:a16="http://schemas.microsoft.com/office/drawing/2014/main" id="{5DBBC1F0-A373-0342-8FDF-CE15C2FF1A24}"/>
              </a:ext>
            </a:extLst>
          </p:cNvPr>
          <p:cNvSpPr txBox="1">
            <a:spLocks noChangeAspect="1"/>
          </p:cNvSpPr>
          <p:nvPr/>
        </p:nvSpPr>
        <p:spPr>
          <a:xfrm>
            <a:off x="349934" y="1167505"/>
            <a:ext cx="10856782" cy="1125416"/>
          </a:xfrm>
          <a:prstGeom prst="rect">
            <a:avLst/>
          </a:prstGeom>
        </p:spPr>
        <p:txBody>
          <a:bodyPr vert="horz" lIns="91440" tIns="45720" rIns="91440" bIns="45720" rtlCol="0" anchor="ctr" anchorCtr="0">
            <a:normAutofit/>
          </a:bodyPr>
          <a:lstStyle>
            <a:lvl1pPr marL="228562" indent="-319990" algn="l" defTabSz="914199" rtl="0" eaLnBrk="1" latinLnBrk="0" hangingPunct="1">
              <a:lnSpc>
                <a:spcPct val="90000"/>
              </a:lnSpc>
              <a:spcBef>
                <a:spcPts val="1000"/>
              </a:spcBef>
              <a:buClr>
                <a:srgbClr val="FF9900"/>
              </a:buClr>
              <a:buFont typeface="Arial" panose="020B0604020202020204" pitchFamily="34" charset="0"/>
              <a:buChar char="•"/>
              <a:defRPr sz="2799" b="0" i="0" kern="1200">
                <a:solidFill>
                  <a:schemeClr val="tx1"/>
                </a:solidFill>
                <a:latin typeface="Amazon Ember Light" charset="0"/>
                <a:ea typeface="Amazon Ember Light" charset="0"/>
                <a:cs typeface="Amazon Ember Light" charset="0"/>
              </a:defRPr>
            </a:lvl1pPr>
            <a:lvl2pPr marL="685690" indent="-319990" algn="l" defTabSz="914199" rtl="0" eaLnBrk="1" latinLnBrk="0" hangingPunct="1">
              <a:lnSpc>
                <a:spcPct val="90000"/>
              </a:lnSpc>
              <a:spcBef>
                <a:spcPts val="500"/>
              </a:spcBef>
              <a:buClr>
                <a:srgbClr val="FF9900"/>
              </a:buClr>
              <a:buFont typeface="Arial" panose="020B0604020202020204" pitchFamily="34" charset="0"/>
              <a:buChar char="•"/>
              <a:defRPr sz="2399" b="0" i="0" kern="1200">
                <a:solidFill>
                  <a:schemeClr val="tx1"/>
                </a:solidFill>
                <a:latin typeface="Amazon Ember Light" charset="0"/>
                <a:ea typeface="Amazon Ember Light" charset="0"/>
                <a:cs typeface="Amazon Ember Light" charset="0"/>
              </a:defRPr>
            </a:lvl2pPr>
            <a:lvl3pPr marL="1142817" indent="-319990" algn="l" defTabSz="914199" rtl="0" eaLnBrk="1" latinLnBrk="0" hangingPunct="1">
              <a:lnSpc>
                <a:spcPct val="90000"/>
              </a:lnSpc>
              <a:spcBef>
                <a:spcPts val="500"/>
              </a:spcBef>
              <a:buClr>
                <a:srgbClr val="FF9900"/>
              </a:buClr>
              <a:buFont typeface="Arial" panose="020B0604020202020204" pitchFamily="34" charset="0"/>
              <a:buChar char="•"/>
              <a:defRPr sz="1999" b="0" i="0" kern="1200">
                <a:solidFill>
                  <a:schemeClr val="tx1"/>
                </a:solidFill>
                <a:latin typeface="Amazon Ember Light" charset="0"/>
                <a:ea typeface="Amazon Ember Light" charset="0"/>
                <a:cs typeface="Amazon Ember Light" charset="0"/>
              </a:defRPr>
            </a:lvl3pPr>
            <a:lvl4pPr marL="1599944"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4pPr>
            <a:lvl5pPr marL="2057072"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5pPr>
            <a:lvl6pPr marL="2514047"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146"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2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3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rtl="0">
              <a:buNone/>
            </a:pPr>
            <a:r>
              <a:rPr lang="pt-BR" sz="240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Armazenamento de dados para computação e análise em grande escala</a:t>
            </a:r>
          </a:p>
        </p:txBody>
      </p:sp>
      <p:sp>
        <p:nvSpPr>
          <p:cNvPr id="41" name="TextBox 40">
            <a:extLst>
              <a:ext uri="{FF2B5EF4-FFF2-40B4-BE49-F238E27FC236}">
                <a16:creationId xmlns:a16="http://schemas.microsoft.com/office/drawing/2014/main" id="{F19C8BDF-0EC9-C045-9AD2-A4231ACE748A}"/>
              </a:ext>
            </a:extLst>
          </p:cNvPr>
          <p:cNvSpPr txBox="1"/>
          <p:nvPr/>
        </p:nvSpPr>
        <p:spPr>
          <a:xfrm>
            <a:off x="625539" y="2153053"/>
            <a:ext cx="6354478" cy="369332"/>
          </a:xfrm>
          <a:prstGeom prst="rect">
            <a:avLst/>
          </a:prstGeom>
          <a:noFill/>
        </p:spPr>
        <p:txBody>
          <a:bodyPr wrap="square" rtlCol="0">
            <a:spAutoFit/>
          </a:bodyPr>
          <a:lstStyle/>
          <a:p>
            <a:pPr rtl="0"/>
            <a:r>
              <a:rPr lang="pt-BR">
                <a:solidFill>
                  <a:schemeClr val="bg1">
                    <a:lumMod val="50000"/>
                  </a:schemeClr>
                </a:solidFill>
                <a:latin typeface="Amazon Ember" panose="02000000000000000000" pitchFamily="2" charset="0"/>
                <a:ea typeface="Amazon Ember" panose="02000000000000000000" pitchFamily="2" charset="0"/>
                <a:cs typeface="Amazon Ember Light" panose="020B0403020204020204" pitchFamily="34" charset="0"/>
              </a:rPr>
              <a:t>Exemplo de padrão de integração e preparação de dados</a:t>
            </a:r>
          </a:p>
        </p:txBody>
      </p:sp>
      <p:sp>
        <p:nvSpPr>
          <p:cNvPr id="18" name="TextBox 17">
            <a:extLst>
              <a:ext uri="{FF2B5EF4-FFF2-40B4-BE49-F238E27FC236}">
                <a16:creationId xmlns:a16="http://schemas.microsoft.com/office/drawing/2014/main" id="{ED2F6FE4-AF50-634F-81AC-D4F1F8CC879B}"/>
              </a:ext>
            </a:extLst>
          </p:cNvPr>
          <p:cNvSpPr txBox="1"/>
          <p:nvPr/>
        </p:nvSpPr>
        <p:spPr>
          <a:xfrm>
            <a:off x="7485900" y="2116159"/>
            <a:ext cx="4287000" cy="1631216"/>
          </a:xfrm>
          <a:prstGeom prst="rect">
            <a:avLst/>
          </a:prstGeom>
          <a:noFill/>
        </p:spPr>
        <p:txBody>
          <a:bodyPr wrap="square" rtlCol="0">
            <a:spAutoFit/>
          </a:bodyPr>
          <a:lstStyle/>
          <a:p>
            <a:pPr algn="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Análise das transações financeiras</a:t>
            </a:r>
          </a:p>
          <a:p>
            <a:pPr algn="r" rtl="0"/>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Análises de </a:t>
            </a:r>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clickstream</a:t>
            </a:r>
            <a:endParaRPr lang="pt-BR"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r" rtl="0"/>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r" rtl="0"/>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Transcodificação</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de mídia</a:t>
            </a:r>
          </a:p>
        </p:txBody>
      </p:sp>
      <p:grpSp>
        <p:nvGrpSpPr>
          <p:cNvPr id="3" name="Group 2" descr="graphic shows a compute cluster spun up temporarily. It extracts data from an S3 bucket an another undefined source, transforms the data, the loads the transformed data to a processed data S3 bucket where Amazon QuickSight or another analytics tool can access the transformed data.">
            <a:extLst>
              <a:ext uri="{FF2B5EF4-FFF2-40B4-BE49-F238E27FC236}">
                <a16:creationId xmlns:a16="http://schemas.microsoft.com/office/drawing/2014/main" id="{B5471C23-5E54-024C-BBBA-A107FFEA02CD}"/>
              </a:ext>
            </a:extLst>
          </p:cNvPr>
          <p:cNvGrpSpPr/>
          <p:nvPr/>
        </p:nvGrpSpPr>
        <p:grpSpPr>
          <a:xfrm>
            <a:off x="212651" y="2643063"/>
            <a:ext cx="11750802" cy="3694867"/>
            <a:chOff x="212651" y="2643063"/>
            <a:chExt cx="11750802" cy="3694867"/>
          </a:xfrm>
        </p:grpSpPr>
        <p:pic>
          <p:nvPicPr>
            <p:cNvPr id="17" name="Graphic 16">
              <a:extLst>
                <a:ext uri="{FF2B5EF4-FFF2-40B4-BE49-F238E27FC236}">
                  <a16:creationId xmlns:a16="http://schemas.microsoft.com/office/drawing/2014/main" id="{687A1BDE-26E3-0049-B43B-6333976A1EC2}"/>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37793" y="3027247"/>
              <a:ext cx="752097" cy="752097"/>
            </a:xfrm>
            <a:prstGeom prst="rect">
              <a:avLst/>
            </a:prstGeom>
          </p:spPr>
        </p:pic>
        <p:pic>
          <p:nvPicPr>
            <p:cNvPr id="20" name="Graphic 19">
              <a:extLst>
                <a:ext uri="{FF2B5EF4-FFF2-40B4-BE49-F238E27FC236}">
                  <a16:creationId xmlns:a16="http://schemas.microsoft.com/office/drawing/2014/main" id="{4D848859-9A97-6148-894A-4214EFAF823A}"/>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747152" y="3634385"/>
              <a:ext cx="752097" cy="752097"/>
            </a:xfrm>
            <a:prstGeom prst="rect">
              <a:avLst/>
            </a:prstGeom>
          </p:spPr>
        </p:pic>
        <p:sp>
          <p:nvSpPr>
            <p:cNvPr id="21" name="Rectangle 20">
              <a:extLst>
                <a:ext uri="{FF2B5EF4-FFF2-40B4-BE49-F238E27FC236}">
                  <a16:creationId xmlns:a16="http://schemas.microsoft.com/office/drawing/2014/main" id="{6A3164C1-135B-A946-82C5-2411055EF0FF}"/>
                </a:ext>
              </a:extLst>
            </p:cNvPr>
            <p:cNvSpPr/>
            <p:nvPr/>
          </p:nvSpPr>
          <p:spPr>
            <a:xfrm>
              <a:off x="3914572" y="2943967"/>
              <a:ext cx="1720718" cy="1681726"/>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rgbClr val="D86613"/>
                  </a:solidFill>
                </a:rPr>
                <a:t>Frota spot do Amazon EC2 ou cluster do EMR</a:t>
              </a:r>
            </a:p>
          </p:txBody>
        </p:sp>
        <p:pic>
          <p:nvPicPr>
            <p:cNvPr id="22" name="Graphic 21">
              <a:extLst>
                <a:ext uri="{FF2B5EF4-FFF2-40B4-BE49-F238E27FC236}">
                  <a16:creationId xmlns:a16="http://schemas.microsoft.com/office/drawing/2014/main" id="{DD7F62E6-03D8-684F-90A9-E644EF411540}"/>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3914572" y="2969487"/>
              <a:ext cx="330200" cy="330200"/>
            </a:xfrm>
            <a:prstGeom prst="rect">
              <a:avLst/>
            </a:prstGeom>
          </p:spPr>
        </p:pic>
        <p:pic>
          <p:nvPicPr>
            <p:cNvPr id="32" name="Graphic 31">
              <a:extLst>
                <a:ext uri="{FF2B5EF4-FFF2-40B4-BE49-F238E27FC236}">
                  <a16:creationId xmlns:a16="http://schemas.microsoft.com/office/drawing/2014/main" id="{7B7C873F-F5E9-EE42-B79E-3B8DD93888CF}"/>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4420455" y="3633050"/>
              <a:ext cx="768471" cy="768471"/>
            </a:xfrm>
            <a:prstGeom prst="rect">
              <a:avLst/>
            </a:prstGeom>
          </p:spPr>
        </p:pic>
        <p:sp>
          <p:nvSpPr>
            <p:cNvPr id="38" name="TextBox 37">
              <a:extLst>
                <a:ext uri="{FF2B5EF4-FFF2-40B4-BE49-F238E27FC236}">
                  <a16:creationId xmlns:a16="http://schemas.microsoft.com/office/drawing/2014/main" id="{B0417911-7F90-824A-B55B-CCCEABFE882D}"/>
                </a:ext>
              </a:extLst>
            </p:cNvPr>
            <p:cNvSpPr txBox="1"/>
            <p:nvPr/>
          </p:nvSpPr>
          <p:spPr>
            <a:xfrm>
              <a:off x="212651" y="3724259"/>
              <a:ext cx="1811459" cy="830997"/>
            </a:xfrm>
            <a:prstGeom prst="rect">
              <a:avLst/>
            </a:prstGeom>
            <a:noFill/>
          </p:spPr>
          <p:txBody>
            <a:bodyPr wrap="square" rtlCol="0">
              <a:spAutoFit/>
            </a:bodyPr>
            <a:lstStyle/>
            <a:p>
              <a:pPr algn="ctr" rtl="0"/>
              <a:r>
                <a:rPr lang="pt-BR" sz="1600" dirty="0" err="1"/>
                <a:t>Amazon</a:t>
              </a:r>
              <a:r>
                <a:rPr lang="pt-BR" sz="1600" dirty="0"/>
                <a:t> S3</a:t>
              </a:r>
            </a:p>
            <a:p>
              <a:pPr algn="ctr" rtl="0"/>
              <a:r>
                <a:rPr lang="pt-BR" sz="1600" i="1" dirty="0"/>
                <a:t>(dados brutos</a:t>
              </a:r>
              <a:r>
                <a:rPr lang="pt-BR" sz="1600" dirty="0"/>
                <a:t> </a:t>
              </a:r>
              <a:r>
                <a:rPr lang="en-US" sz="1600" dirty="0"/>
                <a:t/>
              </a:r>
              <a:br>
                <a:rPr lang="en-US" sz="1600" dirty="0"/>
              </a:br>
              <a:r>
                <a:rPr lang="pt-BR" sz="1600" dirty="0"/>
                <a:t>não processados) </a:t>
              </a:r>
            </a:p>
          </p:txBody>
        </p:sp>
        <p:cxnSp>
          <p:nvCxnSpPr>
            <p:cNvPr id="39" name="Straight Arrow Connector 38">
              <a:extLst>
                <a:ext uri="{FF2B5EF4-FFF2-40B4-BE49-F238E27FC236}">
                  <a16:creationId xmlns:a16="http://schemas.microsoft.com/office/drawing/2014/main" id="{17900B9C-DD5B-0D47-8C33-079EF63B995D}"/>
                </a:ext>
              </a:extLst>
            </p:cNvPr>
            <p:cNvCxnSpPr>
              <a:cxnSpLocks/>
              <a:stCxn id="17" idx="3"/>
              <a:endCxn id="32" idx="1"/>
            </p:cNvCxnSpPr>
            <p:nvPr/>
          </p:nvCxnSpPr>
          <p:spPr>
            <a:xfrm>
              <a:off x="1689890" y="3403296"/>
              <a:ext cx="2730565" cy="613990"/>
            </a:xfrm>
            <a:prstGeom prst="bentConnector3">
              <a:avLst>
                <a:gd name="adj1" fmla="val 15856"/>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AD065C-473F-8944-AC41-0F6B012D14C7}"/>
                </a:ext>
              </a:extLst>
            </p:cNvPr>
            <p:cNvSpPr txBox="1"/>
            <p:nvPr/>
          </p:nvSpPr>
          <p:spPr>
            <a:xfrm>
              <a:off x="2146629" y="3612529"/>
              <a:ext cx="1761978" cy="706219"/>
            </a:xfrm>
            <a:prstGeom prst="rect">
              <a:avLst/>
            </a:prstGeom>
            <a:noFill/>
          </p:spPr>
          <p:txBody>
            <a:bodyPr wrap="square" rtlCol="0">
              <a:spAutoFit/>
            </a:bodyPr>
            <a:lstStyle/>
            <a:p>
              <a:pPr rtl="0">
                <a:lnSpc>
                  <a:spcPct val="150000"/>
                </a:lnSpc>
              </a:pPr>
              <a:r>
                <a:rPr lang="pt-BR" sz="1400" spc="-5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2. </a:t>
              </a:r>
              <a:r>
                <a:rPr lang="pt-BR" sz="1400" spc="-5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Extraia</a:t>
              </a:r>
              <a:r>
                <a:rPr lang="pt-BR" sz="1400" spc="-5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os dados para executar cálculos</a:t>
              </a:r>
            </a:p>
          </p:txBody>
        </p:sp>
        <p:sp>
          <p:nvSpPr>
            <p:cNvPr id="40" name="TextBox 39">
              <a:extLst>
                <a:ext uri="{FF2B5EF4-FFF2-40B4-BE49-F238E27FC236}">
                  <a16:creationId xmlns:a16="http://schemas.microsoft.com/office/drawing/2014/main" id="{E3A100A8-6904-6444-8BC5-B9B7EFEBF449}"/>
                </a:ext>
              </a:extLst>
            </p:cNvPr>
            <p:cNvSpPr txBox="1"/>
            <p:nvPr/>
          </p:nvSpPr>
          <p:spPr>
            <a:xfrm>
              <a:off x="3591902" y="2643063"/>
              <a:ext cx="4339986" cy="338554"/>
            </a:xfrm>
            <a:prstGeom prst="rect">
              <a:avLst/>
            </a:prstGeom>
            <a:noFill/>
          </p:spPr>
          <p:txBody>
            <a:bodyPr wrap="square" rtlCol="0">
              <a:spAutoFit/>
            </a:bodyPr>
            <a:lstStyle/>
            <a:p>
              <a:pPr rtl="0"/>
              <a:r>
                <a:rPr lang="pt-BR" sz="160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1. Aumente a capacidade computacional.</a:t>
              </a:r>
            </a:p>
          </p:txBody>
        </p:sp>
        <p:sp>
          <p:nvSpPr>
            <p:cNvPr id="42" name="TextBox 41">
              <a:extLst>
                <a:ext uri="{FF2B5EF4-FFF2-40B4-BE49-F238E27FC236}">
                  <a16:creationId xmlns:a16="http://schemas.microsoft.com/office/drawing/2014/main" id="{AFFA000F-7DAB-3F41-907F-252077E09689}"/>
                </a:ext>
              </a:extLst>
            </p:cNvPr>
            <p:cNvSpPr txBox="1"/>
            <p:nvPr/>
          </p:nvSpPr>
          <p:spPr>
            <a:xfrm>
              <a:off x="3567534" y="4681110"/>
              <a:ext cx="2414794" cy="338554"/>
            </a:xfrm>
            <a:prstGeom prst="rect">
              <a:avLst/>
            </a:prstGeom>
            <a:noFill/>
          </p:spPr>
          <p:txBody>
            <a:bodyPr wrap="square" rtlCol="0">
              <a:spAutoFit/>
            </a:bodyPr>
            <a:lstStyle/>
            <a:p>
              <a:pPr rtl="0"/>
              <a:r>
                <a:rPr lang="pt-BR" sz="160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3. </a:t>
              </a:r>
              <a:r>
                <a:rPr lang="pt-BR" sz="16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Transforme</a:t>
              </a:r>
              <a:r>
                <a:rPr lang="pt-BR" sz="160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os dados</a:t>
              </a:r>
            </a:p>
          </p:txBody>
        </p:sp>
        <p:sp>
          <p:nvSpPr>
            <p:cNvPr id="43" name="TextBox 42">
              <a:extLst>
                <a:ext uri="{FF2B5EF4-FFF2-40B4-BE49-F238E27FC236}">
                  <a16:creationId xmlns:a16="http://schemas.microsoft.com/office/drawing/2014/main" id="{57825E68-5517-2544-9021-C61D1D5085D3}"/>
                </a:ext>
              </a:extLst>
            </p:cNvPr>
            <p:cNvSpPr txBox="1"/>
            <p:nvPr/>
          </p:nvSpPr>
          <p:spPr>
            <a:xfrm>
              <a:off x="6602666" y="3060250"/>
              <a:ext cx="2301904" cy="584775"/>
            </a:xfrm>
            <a:prstGeom prst="rect">
              <a:avLst/>
            </a:prstGeom>
            <a:noFill/>
          </p:spPr>
          <p:txBody>
            <a:bodyPr wrap="square" rtlCol="0">
              <a:spAutoFit/>
            </a:bodyPr>
            <a:lstStyle/>
            <a:p>
              <a:pPr algn="ctr" rtl="0"/>
              <a:r>
                <a:rPr lang="pt-BR" sz="1600" dirty="0" err="1"/>
                <a:t>Amazon</a:t>
              </a:r>
              <a:r>
                <a:rPr lang="pt-BR" sz="1600" dirty="0"/>
                <a:t> S3</a:t>
              </a:r>
            </a:p>
            <a:p>
              <a:pPr algn="ctr"/>
              <a:r>
                <a:rPr lang="pt-BR" sz="1600" dirty="0"/>
                <a:t>(dados </a:t>
              </a:r>
              <a:r>
                <a:rPr lang="pt-BR" sz="1600" i="1" dirty="0"/>
                <a:t>processados</a:t>
              </a:r>
              <a:r>
                <a:rPr lang="pt-BR" sz="1600" dirty="0"/>
                <a:t>) </a:t>
              </a:r>
            </a:p>
          </p:txBody>
        </p:sp>
        <p:cxnSp>
          <p:nvCxnSpPr>
            <p:cNvPr id="44" name="Straight Arrow Connector 43">
              <a:extLst>
                <a:ext uri="{FF2B5EF4-FFF2-40B4-BE49-F238E27FC236}">
                  <a16:creationId xmlns:a16="http://schemas.microsoft.com/office/drawing/2014/main" id="{546554B5-C3BF-F748-92A7-77E8BF148BB9}"/>
                </a:ext>
              </a:extLst>
            </p:cNvPr>
            <p:cNvCxnSpPr>
              <a:cxnSpLocks/>
              <a:stCxn id="32" idx="3"/>
              <a:endCxn id="20" idx="1"/>
            </p:cNvCxnSpPr>
            <p:nvPr/>
          </p:nvCxnSpPr>
          <p:spPr>
            <a:xfrm flipV="1">
              <a:off x="5188926" y="4010434"/>
              <a:ext cx="2558226" cy="6852"/>
            </a:xfrm>
            <a:prstGeom prst="straightConnector1">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DDF97D-72C7-044D-9072-8317887BD9C7}"/>
                </a:ext>
              </a:extLst>
            </p:cNvPr>
            <p:cNvSpPr txBox="1"/>
            <p:nvPr/>
          </p:nvSpPr>
          <p:spPr>
            <a:xfrm>
              <a:off x="5664045" y="3612529"/>
              <a:ext cx="2089573" cy="993926"/>
            </a:xfrm>
            <a:prstGeom prst="rect">
              <a:avLst/>
            </a:prstGeom>
            <a:noFill/>
          </p:spPr>
          <p:txBody>
            <a:bodyPr wrap="square" rtlCol="0">
              <a:spAutoFit/>
            </a:bodyPr>
            <a:lstStyle/>
            <a:p>
              <a:pPr rtl="0">
                <a:lnSpc>
                  <a:spcPts val="2400"/>
                </a:lnSpc>
              </a:pPr>
              <a:r>
                <a:rPr lang="pt-BR" sz="1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4. </a:t>
              </a:r>
              <a:r>
                <a:rPr lang="pt-BR" sz="14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Carregue</a:t>
              </a:r>
              <a:r>
                <a:rPr lang="pt-BR" sz="1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dados transformados em um </a:t>
              </a:r>
              <a:r>
                <a:rPr lang="pt-BR" sz="1400"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sz="1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diferente do S3</a:t>
              </a:r>
            </a:p>
          </p:txBody>
        </p:sp>
        <p:sp>
          <p:nvSpPr>
            <p:cNvPr id="50" name="TextBox 49">
              <a:extLst>
                <a:ext uri="{FF2B5EF4-FFF2-40B4-BE49-F238E27FC236}">
                  <a16:creationId xmlns:a16="http://schemas.microsoft.com/office/drawing/2014/main" id="{54479D4F-A85C-D54D-B02F-4273270C4A9C}"/>
                </a:ext>
              </a:extLst>
            </p:cNvPr>
            <p:cNvSpPr txBox="1"/>
            <p:nvPr/>
          </p:nvSpPr>
          <p:spPr>
            <a:xfrm>
              <a:off x="7719313" y="5999376"/>
              <a:ext cx="1978076" cy="338554"/>
            </a:xfrm>
            <a:prstGeom prst="rect">
              <a:avLst/>
            </a:prstGeom>
            <a:noFill/>
          </p:spPr>
          <p:txBody>
            <a:bodyPr wrap="square" rtlCol="0">
              <a:spAutoFit/>
            </a:bodyPr>
            <a:lstStyle/>
            <a:p>
              <a:pPr algn="ctr" rtl="0"/>
              <a:r>
                <a:rPr lang="pt-BR" sz="1600">
                  <a:solidFill>
                    <a:srgbClr val="000000"/>
                  </a:solidFill>
                  <a:latin typeface="+mj-lt"/>
                  <a:ea typeface="Amazon Ember" panose="020B0603020204020204" pitchFamily="34" charset="0"/>
                  <a:cs typeface="Amazon Ember" panose="020B0603020204020204" pitchFamily="34" charset="0"/>
                </a:rPr>
                <a:t>Amazon QuickSight</a:t>
              </a:r>
              <a:endParaRPr lang="en-US" sz="1600" dirty="0">
                <a:latin typeface="+mj-lt"/>
                <a:ea typeface="Amazon Ember" panose="020B0603020204020204" pitchFamily="34" charset="0"/>
                <a:cs typeface="Amazon Ember" panose="020B0603020204020204" pitchFamily="34" charset="0"/>
              </a:endParaRPr>
            </a:p>
          </p:txBody>
        </p:sp>
        <p:pic>
          <p:nvPicPr>
            <p:cNvPr id="51" name="Graphic 50">
              <a:extLst>
                <a:ext uri="{FF2B5EF4-FFF2-40B4-BE49-F238E27FC236}">
                  <a16:creationId xmlns:a16="http://schemas.microsoft.com/office/drawing/2014/main" id="{E8085707-1F10-1540-8D1B-721B16D4FB9A}"/>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8391875" y="5279183"/>
              <a:ext cx="711200" cy="711200"/>
            </a:xfrm>
            <a:prstGeom prst="rect">
              <a:avLst/>
            </a:prstGeom>
          </p:spPr>
        </p:pic>
        <p:pic>
          <p:nvPicPr>
            <p:cNvPr id="55" name="Graphic 54">
              <a:extLst>
                <a:ext uri="{FF2B5EF4-FFF2-40B4-BE49-F238E27FC236}">
                  <a16:creationId xmlns:a16="http://schemas.microsoft.com/office/drawing/2014/main" id="{51FC92FD-75B9-7A44-97BB-55864BF02288}"/>
                </a:ext>
                <a:ext uri="{C183D7F6-B498-43B3-948B-1728B52AA6E4}">
                  <adec:decorative xmlns="" xmlns:adec="http://schemas.microsoft.com/office/drawing/2017/decorative" val="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954496" y="4756201"/>
              <a:ext cx="718690" cy="718690"/>
            </a:xfrm>
            <a:prstGeom prst="rect">
              <a:avLst/>
            </a:prstGeom>
          </p:spPr>
        </p:pic>
        <p:sp>
          <p:nvSpPr>
            <p:cNvPr id="56" name="TextBox 55">
              <a:extLst>
                <a:ext uri="{FF2B5EF4-FFF2-40B4-BE49-F238E27FC236}">
                  <a16:creationId xmlns:a16="http://schemas.microsoft.com/office/drawing/2014/main" id="{FE2F453A-70D8-6B44-B4C4-0E6D51035D87}"/>
                </a:ext>
              </a:extLst>
            </p:cNvPr>
            <p:cNvSpPr txBox="1"/>
            <p:nvPr/>
          </p:nvSpPr>
          <p:spPr>
            <a:xfrm>
              <a:off x="309564" y="5458782"/>
              <a:ext cx="2090736" cy="584775"/>
            </a:xfrm>
            <a:prstGeom prst="rect">
              <a:avLst/>
            </a:prstGeom>
            <a:noFill/>
          </p:spPr>
          <p:txBody>
            <a:bodyPr wrap="square" rtlCol="0">
              <a:spAutoFit/>
            </a:bodyPr>
            <a:lstStyle/>
            <a:p>
              <a:pPr algn="ctr" rtl="0"/>
              <a:r>
                <a:rPr lang="pt-BR" sz="1600" dirty="0"/>
                <a:t>Outra </a:t>
              </a:r>
              <a:r>
                <a:rPr lang="pt-BR" sz="1600" dirty="0" smtClean="0"/>
                <a:t>fonte</a:t>
              </a:r>
              <a:br>
                <a:rPr lang="pt-BR" sz="1600" dirty="0" smtClean="0"/>
              </a:br>
              <a:r>
                <a:rPr lang="pt-BR" sz="1600" dirty="0" smtClean="0"/>
                <a:t>de </a:t>
              </a:r>
              <a:r>
                <a:rPr lang="pt-BR" sz="1600" dirty="0"/>
                <a:t>dados</a:t>
              </a:r>
            </a:p>
          </p:txBody>
        </p:sp>
        <p:cxnSp>
          <p:nvCxnSpPr>
            <p:cNvPr id="57" name="Straight Arrow Connector 38">
              <a:extLst>
                <a:ext uri="{FF2B5EF4-FFF2-40B4-BE49-F238E27FC236}">
                  <a16:creationId xmlns:a16="http://schemas.microsoft.com/office/drawing/2014/main" id="{E17C311A-A021-C44C-9038-4FD65B580701}"/>
                </a:ext>
              </a:extLst>
            </p:cNvPr>
            <p:cNvCxnSpPr>
              <a:cxnSpLocks/>
              <a:endCxn id="32" idx="1"/>
            </p:cNvCxnSpPr>
            <p:nvPr/>
          </p:nvCxnSpPr>
          <p:spPr>
            <a:xfrm flipV="1">
              <a:off x="1593764" y="4017286"/>
              <a:ext cx="2826691" cy="1098260"/>
            </a:xfrm>
            <a:prstGeom prst="bentConnector3">
              <a:avLst>
                <a:gd name="adj1" fmla="val 18286"/>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18956A2-E0FD-9046-8C3C-D2AB3C7B2F21}"/>
                </a:ext>
              </a:extLst>
            </p:cNvPr>
            <p:cNvSpPr txBox="1"/>
            <p:nvPr/>
          </p:nvSpPr>
          <p:spPr>
            <a:xfrm>
              <a:off x="4462566" y="5219284"/>
              <a:ext cx="3023333" cy="830997"/>
            </a:xfrm>
            <a:prstGeom prst="rect">
              <a:avLst/>
            </a:prstGeom>
            <a:noFill/>
          </p:spPr>
          <p:txBody>
            <a:bodyPr wrap="square" rtlCol="0">
              <a:spAutoFit/>
            </a:bodyPr>
            <a:lstStyle/>
            <a:p>
              <a:pPr rtl="0"/>
              <a:r>
                <a:rPr lang="pt-BR"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5. Encerre a capacidade computacional após a gravação dos dados de saída no S3</a:t>
              </a:r>
            </a:p>
          </p:txBody>
        </p:sp>
        <p:sp>
          <p:nvSpPr>
            <p:cNvPr id="66" name="TextBox 65">
              <a:extLst>
                <a:ext uri="{FF2B5EF4-FFF2-40B4-BE49-F238E27FC236}">
                  <a16:creationId xmlns:a16="http://schemas.microsoft.com/office/drawing/2014/main" id="{904EEB28-E5EF-264C-9B82-E4EF556C22DB}"/>
                </a:ext>
              </a:extLst>
            </p:cNvPr>
            <p:cNvSpPr txBox="1"/>
            <p:nvPr/>
          </p:nvSpPr>
          <p:spPr>
            <a:xfrm>
              <a:off x="9220253" y="4481055"/>
              <a:ext cx="2743200" cy="1323439"/>
            </a:xfrm>
            <a:prstGeom prst="rect">
              <a:avLst/>
            </a:prstGeom>
            <a:noFill/>
          </p:spPr>
          <p:txBody>
            <a:bodyPr wrap="square" rtlCol="0">
              <a:spAutoFit/>
            </a:bodyPr>
            <a:lstStyle/>
            <a:p>
              <a:pPr rtl="0"/>
              <a:r>
                <a:rPr lang="pt-BR"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6. Use uma ferramenta </a:t>
              </a:r>
              <a:r>
                <a:rPr lang="pt-BR" sz="1600" dirty="0" smtClean="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análise de dados como </a:t>
              </a:r>
              <a:r>
                <a:rPr lang="pt-BR" sz="1600" dirty="0" smtClean="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o </a:t>
              </a:r>
              <a:r>
                <a:rPr lang="pt-BR" sz="1600"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QuickSight</a:t>
              </a:r>
              <a:r>
                <a:rPr lang="pt-BR"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ou o </a:t>
              </a:r>
              <a:r>
                <a:rPr lang="pt-BR" sz="1600"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Athena para obter insights significativos</a:t>
              </a:r>
            </a:p>
          </p:txBody>
        </p:sp>
        <p:cxnSp>
          <p:nvCxnSpPr>
            <p:cNvPr id="67" name="Straight Arrow Connector 66">
              <a:extLst>
                <a:ext uri="{FF2B5EF4-FFF2-40B4-BE49-F238E27FC236}">
                  <a16:creationId xmlns:a16="http://schemas.microsoft.com/office/drawing/2014/main" id="{A0AC9998-7A19-AC4A-B05D-E605C8A03154}"/>
                </a:ext>
              </a:extLst>
            </p:cNvPr>
            <p:cNvCxnSpPr>
              <a:cxnSpLocks/>
              <a:stCxn id="20" idx="3"/>
              <a:endCxn id="51" idx="0"/>
            </p:cNvCxnSpPr>
            <p:nvPr/>
          </p:nvCxnSpPr>
          <p:spPr>
            <a:xfrm>
              <a:off x="8499249" y="4010434"/>
              <a:ext cx="248226" cy="1268749"/>
            </a:xfrm>
            <a:prstGeom prst="bentConnector2">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73610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dirty="0"/>
              <a:t>Caso de uso 4 do </a:t>
            </a:r>
            <a:r>
              <a:rPr lang="pt-BR" dirty="0" err="1"/>
              <a:t>Amazon</a:t>
            </a:r>
            <a:r>
              <a:rPr lang="pt-BR" dirty="0"/>
              <a:t> S3: </a:t>
            </a:r>
            <a:r>
              <a:rPr lang="pt-BR" dirty="0" smtClean="0"/>
              <a:t/>
            </a:r>
            <a:br>
              <a:rPr lang="pt-BR" dirty="0" smtClean="0"/>
            </a:br>
            <a:r>
              <a:rPr lang="pt-BR" dirty="0" smtClean="0"/>
              <a:t>backup </a:t>
            </a:r>
            <a:r>
              <a:rPr lang="pt-BR" dirty="0"/>
              <a:t>e arquivamento de dados críticos</a:t>
            </a:r>
          </a:p>
        </p:txBody>
      </p:sp>
      <p:sp>
        <p:nvSpPr>
          <p:cNvPr id="5" name="Content Placeholder 2">
            <a:extLst>
              <a:ext uri="{FF2B5EF4-FFF2-40B4-BE49-F238E27FC236}">
                <a16:creationId xmlns:a16="http://schemas.microsoft.com/office/drawing/2014/main" id="{9E850ED5-CE06-1346-813F-178E158ABEB5}"/>
              </a:ext>
            </a:extLst>
          </p:cNvPr>
          <p:cNvSpPr txBox="1">
            <a:spLocks noChangeAspect="1"/>
          </p:cNvSpPr>
          <p:nvPr/>
        </p:nvSpPr>
        <p:spPr>
          <a:xfrm>
            <a:off x="988864" y="1301900"/>
            <a:ext cx="9034271" cy="1129816"/>
          </a:xfrm>
          <a:prstGeom prst="rect">
            <a:avLst/>
          </a:prstGeom>
        </p:spPr>
        <p:txBody>
          <a:bodyPr vert="horz" lIns="91440" tIns="45720" rIns="91440" bIns="45720" rtlCol="0" anchor="ctr" anchorCtr="0">
            <a:normAutofit/>
          </a:bodyPr>
          <a:lstStyle>
            <a:lvl1pPr marL="228562" indent="-319990" algn="l" defTabSz="914199" rtl="0" eaLnBrk="1" latinLnBrk="0" hangingPunct="1">
              <a:lnSpc>
                <a:spcPct val="90000"/>
              </a:lnSpc>
              <a:spcBef>
                <a:spcPts val="1000"/>
              </a:spcBef>
              <a:buClr>
                <a:srgbClr val="FF9900"/>
              </a:buClr>
              <a:buFont typeface="Arial" panose="020B0604020202020204" pitchFamily="34" charset="0"/>
              <a:buChar char="•"/>
              <a:defRPr sz="2799" b="0" i="0" kern="1200">
                <a:solidFill>
                  <a:schemeClr val="tx1"/>
                </a:solidFill>
                <a:latin typeface="Amazon Ember Light" charset="0"/>
                <a:ea typeface="Amazon Ember Light" charset="0"/>
                <a:cs typeface="Amazon Ember Light" charset="0"/>
              </a:defRPr>
            </a:lvl1pPr>
            <a:lvl2pPr marL="685690" indent="-319990" algn="l" defTabSz="914199" rtl="0" eaLnBrk="1" latinLnBrk="0" hangingPunct="1">
              <a:lnSpc>
                <a:spcPct val="90000"/>
              </a:lnSpc>
              <a:spcBef>
                <a:spcPts val="500"/>
              </a:spcBef>
              <a:buClr>
                <a:srgbClr val="FF9900"/>
              </a:buClr>
              <a:buFont typeface="Arial" panose="020B0604020202020204" pitchFamily="34" charset="0"/>
              <a:buChar char="•"/>
              <a:defRPr sz="2399" b="0" i="0" kern="1200">
                <a:solidFill>
                  <a:schemeClr val="tx1"/>
                </a:solidFill>
                <a:latin typeface="Amazon Ember Light" charset="0"/>
                <a:ea typeface="Amazon Ember Light" charset="0"/>
                <a:cs typeface="Amazon Ember Light" charset="0"/>
              </a:defRPr>
            </a:lvl2pPr>
            <a:lvl3pPr marL="1142817" indent="-319990" algn="l" defTabSz="914199" rtl="0" eaLnBrk="1" latinLnBrk="0" hangingPunct="1">
              <a:lnSpc>
                <a:spcPct val="90000"/>
              </a:lnSpc>
              <a:spcBef>
                <a:spcPts val="500"/>
              </a:spcBef>
              <a:buClr>
                <a:srgbClr val="FF9900"/>
              </a:buClr>
              <a:buFont typeface="Arial" panose="020B0604020202020204" pitchFamily="34" charset="0"/>
              <a:buChar char="•"/>
              <a:defRPr sz="1999" b="0" i="0" kern="1200">
                <a:solidFill>
                  <a:schemeClr val="tx1"/>
                </a:solidFill>
                <a:latin typeface="Amazon Ember Light" charset="0"/>
                <a:ea typeface="Amazon Ember Light" charset="0"/>
                <a:cs typeface="Amazon Ember Light" charset="0"/>
              </a:defRPr>
            </a:lvl3pPr>
            <a:lvl4pPr marL="1599944"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4pPr>
            <a:lvl5pPr marL="2057072"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5pPr>
            <a:lvl6pPr marL="2514047"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146"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2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3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rtl="0">
              <a:buNone/>
            </a:pPr>
            <a:r>
              <a:rPr lang="pt-BR" sz="240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S3 como uma solução de backup de dados</a:t>
            </a:r>
          </a:p>
        </p:txBody>
      </p:sp>
      <p:grpSp>
        <p:nvGrpSpPr>
          <p:cNvPr id="7" name="Group 6" descr="graphic shows data from a corporate data center being uploaded to an Amazon S3 bucket. Other data from EC2 servers is also shown as being backed up to the same bucket.">
            <a:extLst>
              <a:ext uri="{FF2B5EF4-FFF2-40B4-BE49-F238E27FC236}">
                <a16:creationId xmlns:a16="http://schemas.microsoft.com/office/drawing/2014/main" id="{6E6B0AA6-E6E8-644E-A688-742F5C0BBF32}"/>
              </a:ext>
            </a:extLst>
          </p:cNvPr>
          <p:cNvGrpSpPr/>
          <p:nvPr/>
        </p:nvGrpSpPr>
        <p:grpSpPr>
          <a:xfrm>
            <a:off x="649842" y="2346593"/>
            <a:ext cx="11030210" cy="3677521"/>
            <a:chOff x="649842" y="2346593"/>
            <a:chExt cx="11030210" cy="3677521"/>
          </a:xfrm>
        </p:grpSpPr>
        <p:sp>
          <p:nvSpPr>
            <p:cNvPr id="38" name="TextBox 37">
              <a:extLst>
                <a:ext uri="{FF2B5EF4-FFF2-40B4-BE49-F238E27FC236}">
                  <a16:creationId xmlns:a16="http://schemas.microsoft.com/office/drawing/2014/main" id="{91504481-B13D-2544-875A-7267E546819E}"/>
                </a:ext>
              </a:extLst>
            </p:cNvPr>
            <p:cNvSpPr txBox="1"/>
            <p:nvPr/>
          </p:nvSpPr>
          <p:spPr>
            <a:xfrm>
              <a:off x="5391700" y="5042089"/>
              <a:ext cx="1610139" cy="645690"/>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Servidores do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EC2</a:t>
              </a:r>
            </a:p>
          </p:txBody>
        </p:sp>
        <p:sp>
          <p:nvSpPr>
            <p:cNvPr id="29" name="TextBox 28">
              <a:extLst>
                <a:ext uri="{FF2B5EF4-FFF2-40B4-BE49-F238E27FC236}">
                  <a16:creationId xmlns:a16="http://schemas.microsoft.com/office/drawing/2014/main" id="{43A6F4BD-DEB3-C448-B014-B404FECF9DD9}"/>
                </a:ext>
              </a:extLst>
            </p:cNvPr>
            <p:cNvSpPr txBox="1"/>
            <p:nvPr/>
          </p:nvSpPr>
          <p:spPr>
            <a:xfrm>
              <a:off x="7568817" y="4007157"/>
              <a:ext cx="1610139"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16" name="Rectangle 15">
              <a:extLst>
                <a:ext uri="{FF2B5EF4-FFF2-40B4-BE49-F238E27FC236}">
                  <a16:creationId xmlns:a16="http://schemas.microsoft.com/office/drawing/2014/main" id="{E607DE52-B1E4-1243-A166-ED861D6D0C6D}"/>
                </a:ext>
              </a:extLst>
            </p:cNvPr>
            <p:cNvSpPr/>
            <p:nvPr/>
          </p:nvSpPr>
          <p:spPr>
            <a:xfrm>
              <a:off x="5231443" y="2346593"/>
              <a:ext cx="6448609" cy="367752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a:solidFill>
                    <a:sysClr val="windowText" lastClr="000000"/>
                  </a:solidFill>
                </a:rPr>
                <a:t>Nuvem AWS</a:t>
              </a:r>
            </a:p>
          </p:txBody>
        </p:sp>
        <p:pic>
          <p:nvPicPr>
            <p:cNvPr id="17" name="Graphic 16">
              <a:extLst>
                <a:ext uri="{FF2B5EF4-FFF2-40B4-BE49-F238E27FC236}">
                  <a16:creationId xmlns:a16="http://schemas.microsoft.com/office/drawing/2014/main" id="{5EC52CE9-F7F8-B041-9AE3-055EF5851FB8}"/>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31443" y="2353099"/>
              <a:ext cx="315444" cy="330200"/>
            </a:xfrm>
            <a:prstGeom prst="rect">
              <a:avLst/>
            </a:prstGeom>
          </p:spPr>
        </p:pic>
        <p:pic>
          <p:nvPicPr>
            <p:cNvPr id="18" name="Graphic 17">
              <a:extLst>
                <a:ext uri="{FF2B5EF4-FFF2-40B4-BE49-F238E27FC236}">
                  <a16:creationId xmlns:a16="http://schemas.microsoft.com/office/drawing/2014/main" id="{28A579C1-4E6C-F044-B864-49CAC192E8B4}"/>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560261" y="3795114"/>
              <a:ext cx="1117600" cy="1117600"/>
            </a:xfrm>
            <a:prstGeom prst="rect">
              <a:avLst/>
            </a:prstGeom>
          </p:spPr>
        </p:pic>
        <p:pic>
          <p:nvPicPr>
            <p:cNvPr id="19" name="Graphic 18">
              <a:extLst>
                <a:ext uri="{FF2B5EF4-FFF2-40B4-BE49-F238E27FC236}">
                  <a16:creationId xmlns:a16="http://schemas.microsoft.com/office/drawing/2014/main" id="{96106027-0DAA-B149-90DE-2A2D783EBC10}"/>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927482" y="3010359"/>
              <a:ext cx="996798" cy="996798"/>
            </a:xfrm>
            <a:prstGeom prst="rect">
              <a:avLst/>
            </a:prstGeom>
          </p:spPr>
        </p:pic>
        <p:cxnSp>
          <p:nvCxnSpPr>
            <p:cNvPr id="25" name="Straight Arrow Connector 38">
              <a:extLst>
                <a:ext uri="{FF2B5EF4-FFF2-40B4-BE49-F238E27FC236}">
                  <a16:creationId xmlns:a16="http://schemas.microsoft.com/office/drawing/2014/main" id="{764D56C3-11C6-2940-B741-D563B870C1E2}"/>
                </a:ext>
              </a:extLst>
            </p:cNvPr>
            <p:cNvCxnSpPr>
              <a:cxnSpLocks/>
              <a:stCxn id="18" idx="3"/>
            </p:cNvCxnSpPr>
            <p:nvPr/>
          </p:nvCxnSpPr>
          <p:spPr>
            <a:xfrm flipV="1">
              <a:off x="6677861" y="3789329"/>
              <a:ext cx="1274834" cy="564585"/>
            </a:xfrm>
            <a:prstGeom prst="bentConnector3">
              <a:avLst>
                <a:gd name="adj1" fmla="val 50000"/>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C573AE0-E83A-D544-9752-5BA1E803D5F6}"/>
                </a:ext>
              </a:extLst>
            </p:cNvPr>
            <p:cNvSpPr/>
            <p:nvPr/>
          </p:nvSpPr>
          <p:spPr>
            <a:xfrm>
              <a:off x="649842" y="2351569"/>
              <a:ext cx="2578062" cy="3004137"/>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a:solidFill>
                    <a:srgbClr val="5A6B86"/>
                  </a:solidFill>
                </a:rPr>
                <a:t>Datacenter </a:t>
              </a:r>
            </a:p>
            <a:p>
              <a:pPr algn="l" rtl="0"/>
              <a:r>
                <a:rPr lang="pt-BR">
                  <a:solidFill>
                    <a:srgbClr val="5A6B86"/>
                  </a:solidFill>
                </a:rPr>
                <a:t>corporativo</a:t>
              </a:r>
            </a:p>
          </p:txBody>
        </p:sp>
        <p:pic>
          <p:nvPicPr>
            <p:cNvPr id="28" name="Graphic 27">
              <a:extLst>
                <a:ext uri="{FF2B5EF4-FFF2-40B4-BE49-F238E27FC236}">
                  <a16:creationId xmlns:a16="http://schemas.microsoft.com/office/drawing/2014/main" id="{6EBE8370-D213-364A-BFCC-3C0DD07E6522}"/>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49842" y="2351570"/>
              <a:ext cx="330200" cy="330200"/>
            </a:xfrm>
            <a:prstGeom prst="rect">
              <a:avLst/>
            </a:prstGeom>
          </p:spPr>
        </p:pic>
        <p:cxnSp>
          <p:nvCxnSpPr>
            <p:cNvPr id="21" name="Straight Arrow Connector 38">
              <a:extLst>
                <a:ext uri="{FF2B5EF4-FFF2-40B4-BE49-F238E27FC236}">
                  <a16:creationId xmlns:a16="http://schemas.microsoft.com/office/drawing/2014/main" id="{BE8A4305-36FD-FB42-BCE4-410C88DEAE2B}"/>
                </a:ext>
              </a:extLst>
            </p:cNvPr>
            <p:cNvCxnSpPr>
              <a:cxnSpLocks/>
            </p:cNvCxnSpPr>
            <p:nvPr/>
          </p:nvCxnSpPr>
          <p:spPr>
            <a:xfrm>
              <a:off x="2848806" y="3369817"/>
              <a:ext cx="5078676" cy="3651"/>
            </a:xfrm>
            <a:prstGeom prst="bentConnector3">
              <a:avLst>
                <a:gd name="adj1" fmla="val 50000"/>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946FE2BC-C343-F343-8F13-D6883D1335C8}"/>
                </a:ext>
                <a:ext uri="{C183D7F6-B498-43B3-948B-1728B52AA6E4}">
                  <adec:decorative xmlns="" xmlns:adec="http://schemas.microsoft.com/office/drawing/2017/decorative" val="1"/>
                </a:ext>
              </a:extLst>
            </p:cNvPr>
            <p:cNvPicPr>
              <a:picLocks noChangeAspect="1"/>
            </p:cNvPicPr>
            <p:nvPr/>
          </p:nvPicPr>
          <p:blipFill rotWithShape="1">
            <a:blip r:embed="rId13"/>
            <a:srcRect l="13661" t="19929" r="10943" b="21280"/>
            <a:stretch/>
          </p:blipFill>
          <p:spPr>
            <a:xfrm>
              <a:off x="1071513" y="2968064"/>
              <a:ext cx="1777293" cy="1385850"/>
            </a:xfrm>
            <a:prstGeom prst="rect">
              <a:avLst/>
            </a:prstGeom>
          </p:spPr>
        </p:pic>
      </p:grpSp>
    </p:spTree>
    <p:custDataLst>
      <p:tags r:id="rId1"/>
    </p:custDataLst>
    <p:extLst>
      <p:ext uri="{BB962C8B-B14F-4D97-AF65-F5344CB8AC3E}">
        <p14:creationId xmlns:p14="http://schemas.microsoft.com/office/powerpoint/2010/main" val="596471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FAD0-CA6E-BD41-AE0A-DDCE5EB9647A}"/>
              </a:ext>
            </a:extLst>
          </p:cNvPr>
          <p:cNvSpPr>
            <a:spLocks noGrp="1"/>
          </p:cNvSpPr>
          <p:nvPr>
            <p:ph type="title"/>
          </p:nvPr>
        </p:nvSpPr>
        <p:spPr/>
        <p:txBody>
          <a:bodyPr rtlCol="0"/>
          <a:lstStyle/>
          <a:p>
            <a:pPr rtl="0"/>
            <a:r>
              <a:rPr lang="pt-BR" dirty="0"/>
              <a:t>Modelo de consistência de dados </a:t>
            </a:r>
            <a:r>
              <a:rPr lang="pt-BR" dirty="0" smtClean="0"/>
              <a:t/>
            </a:r>
            <a:br>
              <a:rPr lang="pt-BR" dirty="0" smtClean="0"/>
            </a:br>
            <a:r>
              <a:rPr lang="pt-BR" dirty="0" smtClean="0"/>
              <a:t>do </a:t>
            </a:r>
            <a:r>
              <a:rPr lang="pt-BR" dirty="0" err="1"/>
              <a:t>Amazon</a:t>
            </a:r>
            <a:r>
              <a:rPr lang="pt-BR" dirty="0"/>
              <a:t> S3</a:t>
            </a:r>
          </a:p>
        </p:txBody>
      </p:sp>
      <p:sp>
        <p:nvSpPr>
          <p:cNvPr id="3" name="Content Placeholder 2">
            <a:extLst>
              <a:ext uri="{FF2B5EF4-FFF2-40B4-BE49-F238E27FC236}">
                <a16:creationId xmlns:a16="http://schemas.microsoft.com/office/drawing/2014/main" id="{02F8329A-01C4-0F43-8136-D2D73B9778F1}"/>
              </a:ext>
            </a:extLst>
          </p:cNvPr>
          <p:cNvSpPr>
            <a:spLocks noGrp="1"/>
          </p:cNvSpPr>
          <p:nvPr>
            <p:ph idx="1"/>
          </p:nvPr>
        </p:nvSpPr>
        <p:spPr>
          <a:xfrm>
            <a:off x="419101" y="1528174"/>
            <a:ext cx="7098060" cy="4828175"/>
          </a:xfrm>
        </p:spPr>
        <p:txBody>
          <a:bodyPr rtlCol="0"/>
          <a:lstStyle/>
          <a:p>
            <a:pPr rtl="0"/>
            <a:r>
              <a:rPr lang="pt-BR" dirty="0"/>
              <a:t>O </a:t>
            </a:r>
            <a:r>
              <a:rPr lang="pt-BR" dirty="0" err="1"/>
              <a:t>Amazon</a:t>
            </a:r>
            <a:r>
              <a:rPr lang="pt-BR" dirty="0"/>
              <a:t> S3 fornece </a:t>
            </a:r>
            <a:r>
              <a:rPr lang="pt-BR" dirty="0">
                <a:solidFill>
                  <a:schemeClr val="accent5"/>
                </a:solidFill>
                <a:latin typeface="Amazon Ember" panose="02000000000000000000" pitchFamily="2" charset="0"/>
                <a:ea typeface="Amazon Ember" panose="02000000000000000000" pitchFamily="2" charset="0"/>
              </a:rPr>
              <a:t>consistência </a:t>
            </a:r>
            <a:r>
              <a:rPr lang="pt-BR" dirty="0" smtClean="0">
                <a:solidFill>
                  <a:schemeClr val="accent5"/>
                </a:solidFill>
                <a:latin typeface="Amazon Ember" panose="02000000000000000000" pitchFamily="2" charset="0"/>
                <a:ea typeface="Amazon Ember" panose="02000000000000000000" pitchFamily="2" charset="0"/>
              </a:rPr>
              <a:t/>
            </a:r>
            <a:br>
              <a:rPr lang="pt-BR" dirty="0" smtClean="0">
                <a:solidFill>
                  <a:schemeClr val="accent5"/>
                </a:solidFill>
                <a:latin typeface="Amazon Ember" panose="02000000000000000000" pitchFamily="2" charset="0"/>
                <a:ea typeface="Amazon Ember" panose="02000000000000000000" pitchFamily="2" charset="0"/>
              </a:rPr>
            </a:br>
            <a:r>
              <a:rPr lang="pt-BR" dirty="0" smtClean="0">
                <a:solidFill>
                  <a:schemeClr val="accent5"/>
                </a:solidFill>
                <a:latin typeface="Amazon Ember" panose="02000000000000000000" pitchFamily="2" charset="0"/>
                <a:ea typeface="Amazon Ember" panose="02000000000000000000" pitchFamily="2" charset="0"/>
              </a:rPr>
              <a:t>de </a:t>
            </a:r>
            <a:r>
              <a:rPr lang="pt-BR" dirty="0">
                <a:solidFill>
                  <a:schemeClr val="accent5"/>
                </a:solidFill>
                <a:latin typeface="Amazon Ember" panose="02000000000000000000" pitchFamily="2" charset="0"/>
                <a:ea typeface="Amazon Ember" panose="02000000000000000000" pitchFamily="2" charset="0"/>
              </a:rPr>
              <a:t>leitura após gravação</a:t>
            </a:r>
            <a:r>
              <a:rPr lang="pt-BR" dirty="0">
                <a:solidFill>
                  <a:schemeClr val="accent5"/>
                </a:solidFill>
              </a:rPr>
              <a:t> </a:t>
            </a:r>
            <a:r>
              <a:rPr lang="pt-BR" dirty="0"/>
              <a:t>para </a:t>
            </a:r>
            <a:r>
              <a:rPr lang="pt-BR" dirty="0">
                <a:solidFill>
                  <a:schemeClr val="accent5"/>
                </a:solidFill>
                <a:latin typeface="Amazon Ember" panose="02000000000000000000" pitchFamily="2" charset="0"/>
                <a:ea typeface="Amazon Ember" panose="02000000000000000000" pitchFamily="2" charset="0"/>
              </a:rPr>
              <a:t>PUTS</a:t>
            </a:r>
            <a:r>
              <a:rPr lang="pt-BR" dirty="0"/>
              <a:t> </a:t>
            </a:r>
            <a:r>
              <a:rPr lang="pt-BR" dirty="0" smtClean="0"/>
              <a:t/>
            </a:r>
            <a:br>
              <a:rPr lang="pt-BR" dirty="0" smtClean="0"/>
            </a:br>
            <a:r>
              <a:rPr lang="pt-BR" dirty="0" smtClean="0"/>
              <a:t>de </a:t>
            </a:r>
            <a:r>
              <a:rPr lang="pt-BR" dirty="0">
                <a:solidFill>
                  <a:schemeClr val="accent5"/>
                </a:solidFill>
                <a:latin typeface="Amazon Ember" panose="02000000000000000000" pitchFamily="2" charset="0"/>
                <a:ea typeface="Amazon Ember" panose="02000000000000000000" pitchFamily="2" charset="0"/>
              </a:rPr>
              <a:t>novos objetos</a:t>
            </a:r>
            <a:r>
              <a:rPr lang="pt-BR" dirty="0"/>
              <a:t> no </a:t>
            </a:r>
            <a:r>
              <a:rPr lang="pt-BR" dirty="0" err="1"/>
              <a:t>bucket</a:t>
            </a:r>
            <a:r>
              <a:rPr lang="pt-BR" dirty="0"/>
              <a:t> do S3</a:t>
            </a:r>
          </a:p>
          <a:p>
            <a:pPr rtl="0"/>
            <a:endParaRPr lang="en-US" dirty="0"/>
          </a:p>
          <a:p>
            <a:pPr rtl="0"/>
            <a:r>
              <a:rPr lang="pt-BR" dirty="0"/>
              <a:t>O </a:t>
            </a:r>
            <a:r>
              <a:rPr lang="pt-BR" dirty="0" err="1"/>
              <a:t>Amazon</a:t>
            </a:r>
            <a:r>
              <a:rPr lang="pt-BR" dirty="0"/>
              <a:t> S3 oferece </a:t>
            </a:r>
            <a:r>
              <a:rPr lang="pt-BR" dirty="0">
                <a:solidFill>
                  <a:schemeClr val="accent6"/>
                </a:solidFill>
                <a:latin typeface="Amazon Ember" panose="02000000000000000000" pitchFamily="2" charset="0"/>
                <a:ea typeface="Amazon Ember" panose="02000000000000000000" pitchFamily="2" charset="0"/>
              </a:rPr>
              <a:t>consistência</a:t>
            </a:r>
            <a:r>
              <a:rPr lang="pt-BR" dirty="0">
                <a:solidFill>
                  <a:schemeClr val="accent5"/>
                </a:solidFill>
                <a:latin typeface="Amazon Ember" panose="02000000000000000000" pitchFamily="2" charset="0"/>
                <a:ea typeface="Amazon Ember" panose="02000000000000000000" pitchFamily="2" charset="0"/>
              </a:rPr>
              <a:t> eventual</a:t>
            </a:r>
            <a:r>
              <a:rPr lang="pt-BR" dirty="0">
                <a:latin typeface="Amazon Ember" panose="02000000000000000000" pitchFamily="2" charset="0"/>
                <a:ea typeface="Amazon Ember" panose="02000000000000000000" pitchFamily="2" charset="0"/>
              </a:rPr>
              <a:t> </a:t>
            </a:r>
            <a:r>
              <a:rPr lang="pt-BR" dirty="0"/>
              <a:t>para </a:t>
            </a:r>
            <a:r>
              <a:rPr lang="pt-BR" dirty="0">
                <a:solidFill>
                  <a:schemeClr val="accent6"/>
                </a:solidFill>
                <a:latin typeface="Amazon Ember" panose="02000000000000000000" pitchFamily="2" charset="0"/>
                <a:ea typeface="Amazon Ember" panose="02000000000000000000" pitchFamily="2" charset="0"/>
              </a:rPr>
              <a:t>substituir</a:t>
            </a:r>
            <a:r>
              <a:rPr lang="pt-BR" dirty="0">
                <a:latin typeface="Amazon Ember" panose="02000000000000000000" pitchFamily="2" charset="0"/>
                <a:ea typeface="Amazon Ember" panose="02000000000000000000" pitchFamily="2" charset="0"/>
              </a:rPr>
              <a:t> </a:t>
            </a:r>
            <a:r>
              <a:rPr lang="pt-BR" dirty="0">
                <a:solidFill>
                  <a:schemeClr val="accent5"/>
                </a:solidFill>
                <a:latin typeface="Amazon Ember" panose="02000000000000000000" pitchFamily="2" charset="0"/>
                <a:ea typeface="Amazon Ember" panose="02000000000000000000" pitchFamily="2" charset="0"/>
              </a:rPr>
              <a:t> PUTS e DELETES</a:t>
            </a:r>
            <a:endParaRPr lang="en-US" dirty="0"/>
          </a:p>
          <a:p>
            <a:pPr lvl="1" rtl="0"/>
            <a:r>
              <a:rPr lang="pt-BR" dirty="0"/>
              <a:t>Uma ação de substituição ou exclusão pode levar tempo para se propagar em todas </a:t>
            </a:r>
            <a:r>
              <a:rPr lang="pt-BR" dirty="0" smtClean="0"/>
              <a:t/>
            </a:r>
            <a:br>
              <a:rPr lang="pt-BR" dirty="0" smtClean="0"/>
            </a:br>
            <a:r>
              <a:rPr lang="pt-BR" dirty="0" smtClean="0"/>
              <a:t>as </a:t>
            </a:r>
            <a:r>
              <a:rPr lang="pt-BR" dirty="0"/>
              <a:t>cópias de um objeto no </a:t>
            </a:r>
            <a:r>
              <a:rPr lang="pt-BR" dirty="0" err="1"/>
              <a:t>Amazon</a:t>
            </a:r>
            <a:r>
              <a:rPr lang="pt-BR" dirty="0"/>
              <a:t> S3</a:t>
            </a:r>
          </a:p>
          <a:p>
            <a:pPr lvl="1" rtl="0"/>
            <a:r>
              <a:rPr lang="pt-BR" dirty="0"/>
              <a:t>Se você ler um arquivo existente imediatamente após atualizá-lo, poderá obter a versão mais antiga ou a versão mais recente</a:t>
            </a:r>
          </a:p>
        </p:txBody>
      </p:sp>
      <p:grpSp>
        <p:nvGrpSpPr>
          <p:cNvPr id="6" name="Group 5" descr="graphic shows how a new object uploaded to S3 (as version 1). Any immediate read back of that object will consistely be v1 (which confirms read-after-write consistency for PUTS of new objects).">
            <a:extLst>
              <a:ext uri="{FF2B5EF4-FFF2-40B4-BE49-F238E27FC236}">
                <a16:creationId xmlns:a16="http://schemas.microsoft.com/office/drawing/2014/main" id="{2473433F-3423-9042-8C47-217E153A4463}"/>
              </a:ext>
            </a:extLst>
          </p:cNvPr>
          <p:cNvGrpSpPr/>
          <p:nvPr/>
        </p:nvGrpSpPr>
        <p:grpSpPr>
          <a:xfrm>
            <a:off x="7633924" y="1432379"/>
            <a:ext cx="4435229" cy="1716242"/>
            <a:chOff x="7633924" y="1432379"/>
            <a:chExt cx="4435229" cy="1716242"/>
          </a:xfrm>
        </p:grpSpPr>
        <p:pic>
          <p:nvPicPr>
            <p:cNvPr id="8" name="Graphic 7">
              <a:extLst>
                <a:ext uri="{FF2B5EF4-FFF2-40B4-BE49-F238E27FC236}">
                  <a16:creationId xmlns:a16="http://schemas.microsoft.com/office/drawing/2014/main" id="{7005EC65-B694-5B44-B9F0-0C29A1623A50}"/>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633924" y="1836842"/>
              <a:ext cx="721113" cy="721113"/>
            </a:xfrm>
            <a:prstGeom prst="rect">
              <a:avLst/>
            </a:prstGeom>
          </p:spPr>
        </p:pic>
        <p:pic>
          <p:nvPicPr>
            <p:cNvPr id="9" name="Graphic 8">
              <a:extLst>
                <a:ext uri="{FF2B5EF4-FFF2-40B4-BE49-F238E27FC236}">
                  <a16:creationId xmlns:a16="http://schemas.microsoft.com/office/drawing/2014/main" id="{DC6D8AC2-DBA7-4F40-B43E-EF5CBFF5814A}"/>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1110834" y="1800586"/>
              <a:ext cx="768145" cy="768145"/>
            </a:xfrm>
            <a:prstGeom prst="rect">
              <a:avLst/>
            </a:prstGeom>
          </p:spPr>
        </p:pic>
        <p:cxnSp>
          <p:nvCxnSpPr>
            <p:cNvPr id="11" name="Straight Arrow Connector 10">
              <a:extLst>
                <a:ext uri="{FF2B5EF4-FFF2-40B4-BE49-F238E27FC236}">
                  <a16:creationId xmlns:a16="http://schemas.microsoft.com/office/drawing/2014/main" id="{136CDEBB-5314-484F-85EF-4807D42A4466}"/>
                </a:ext>
              </a:extLst>
            </p:cNvPr>
            <p:cNvCxnSpPr>
              <a:cxnSpLocks/>
            </p:cNvCxnSpPr>
            <p:nvPr/>
          </p:nvCxnSpPr>
          <p:spPr>
            <a:xfrm>
              <a:off x="8374165" y="2074975"/>
              <a:ext cx="26462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52E73D3-7231-E344-A540-809604476C14}"/>
                </a:ext>
              </a:extLst>
            </p:cNvPr>
            <p:cNvCxnSpPr>
              <a:cxnSpLocks/>
            </p:cNvCxnSpPr>
            <p:nvPr/>
          </p:nvCxnSpPr>
          <p:spPr>
            <a:xfrm flipH="1">
              <a:off x="8408826" y="2348212"/>
              <a:ext cx="26115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43AE39A-4769-E446-8380-DC04214BC47E}"/>
                </a:ext>
                <a:ext uri="{C183D7F6-B498-43B3-948B-1728B52AA6E4}">
                  <adec:decorative xmlns=""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18650" y="1528175"/>
              <a:ext cx="507749" cy="656484"/>
            </a:xfrm>
            <a:prstGeom prst="rect">
              <a:avLst/>
            </a:prstGeom>
          </p:spPr>
        </p:pic>
        <p:pic>
          <p:nvPicPr>
            <p:cNvPr id="16" name="Picture 15">
              <a:extLst>
                <a:ext uri="{FF2B5EF4-FFF2-40B4-BE49-F238E27FC236}">
                  <a16:creationId xmlns:a16="http://schemas.microsoft.com/office/drawing/2014/main" id="{3EB486B6-C84A-A745-94C8-6ADED2EAD633}"/>
                </a:ext>
                <a:ext uri="{C183D7F6-B498-43B3-948B-1728B52AA6E4}">
                  <adec:decorative xmlns=""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209009" y="2175140"/>
              <a:ext cx="507749" cy="656484"/>
            </a:xfrm>
            <a:prstGeom prst="rect">
              <a:avLst/>
            </a:prstGeom>
          </p:spPr>
        </p:pic>
        <p:sp>
          <p:nvSpPr>
            <p:cNvPr id="17" name="TextBox 16">
              <a:extLst>
                <a:ext uri="{FF2B5EF4-FFF2-40B4-BE49-F238E27FC236}">
                  <a16:creationId xmlns:a16="http://schemas.microsoft.com/office/drawing/2014/main" id="{C47C2896-6B0C-024F-9021-5F5B4E83B36E}"/>
                </a:ext>
              </a:extLst>
            </p:cNvPr>
            <p:cNvSpPr txBox="1"/>
            <p:nvPr/>
          </p:nvSpPr>
          <p:spPr>
            <a:xfrm>
              <a:off x="10843164" y="2563846"/>
              <a:ext cx="1225989" cy="584775"/>
            </a:xfrm>
            <a:prstGeom prst="rect">
              <a:avLst/>
            </a:prstGeom>
            <a:noFill/>
          </p:spPr>
          <p:txBody>
            <a:bodyPr wrap="square" rtlCol="0">
              <a:spAutoFit/>
            </a:bodyPr>
            <a:lstStyle/>
            <a:p>
              <a:pPr algn="ctr" rtl="0"/>
              <a:r>
                <a:rPr lang="pt-BR" sz="1600" dirty="0" err="1"/>
                <a:t>Bucket</a:t>
              </a:r>
              <a:r>
                <a:rPr lang="pt-BR" sz="1600" dirty="0"/>
                <a:t> do </a:t>
              </a:r>
              <a:r>
                <a:rPr lang="pt-BR" sz="1600" dirty="0" err="1"/>
                <a:t>Amazon</a:t>
              </a:r>
              <a:r>
                <a:rPr lang="pt-BR" sz="1600" dirty="0"/>
                <a:t> S3</a:t>
              </a:r>
            </a:p>
          </p:txBody>
        </p:sp>
        <p:sp>
          <p:nvSpPr>
            <p:cNvPr id="19" name="Rectangle 18">
              <a:extLst>
                <a:ext uri="{FF2B5EF4-FFF2-40B4-BE49-F238E27FC236}">
                  <a16:creationId xmlns:a16="http://schemas.microsoft.com/office/drawing/2014/main" id="{A9DE2F68-45FF-4E4B-82AD-274EAAF7E7CD}"/>
                </a:ext>
              </a:extLst>
            </p:cNvPr>
            <p:cNvSpPr/>
            <p:nvPr/>
          </p:nvSpPr>
          <p:spPr>
            <a:xfrm>
              <a:off x="8144540" y="1432379"/>
              <a:ext cx="1627985" cy="27089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b="1">
                  <a:solidFill>
                    <a:schemeClr val="accent5"/>
                  </a:solidFill>
                </a:rPr>
                <a:t>Novo</a:t>
              </a:r>
              <a:r>
                <a:rPr lang="pt-BR" sz="1600"/>
                <a:t> </a:t>
              </a:r>
              <a:r>
                <a:rPr lang="pt-BR" sz="1600">
                  <a:solidFill>
                    <a:schemeClr val="tx1"/>
                  </a:solidFill>
                </a:rPr>
                <a:t>objeto</a:t>
              </a:r>
            </a:p>
          </p:txBody>
        </p:sp>
        <p:sp>
          <p:nvSpPr>
            <p:cNvPr id="20" name="Rectangle 19">
              <a:extLst>
                <a:ext uri="{FF2B5EF4-FFF2-40B4-BE49-F238E27FC236}">
                  <a16:creationId xmlns:a16="http://schemas.microsoft.com/office/drawing/2014/main" id="{649DFA9B-3C8C-B040-AE85-9200F265217A}"/>
                </a:ext>
              </a:extLst>
            </p:cNvPr>
            <p:cNvSpPr/>
            <p:nvPr/>
          </p:nvSpPr>
          <p:spPr>
            <a:xfrm>
              <a:off x="9934679" y="1762171"/>
              <a:ext cx="421847" cy="24613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v1</a:t>
              </a:r>
            </a:p>
          </p:txBody>
        </p:sp>
        <p:sp>
          <p:nvSpPr>
            <p:cNvPr id="21" name="Rectangle 20">
              <a:extLst>
                <a:ext uri="{FF2B5EF4-FFF2-40B4-BE49-F238E27FC236}">
                  <a16:creationId xmlns:a16="http://schemas.microsoft.com/office/drawing/2014/main" id="{FF5FC632-47B2-AB41-8340-ED4AEDC6D57A}"/>
                </a:ext>
              </a:extLst>
            </p:cNvPr>
            <p:cNvSpPr/>
            <p:nvPr/>
          </p:nvSpPr>
          <p:spPr>
            <a:xfrm>
              <a:off x="10028066" y="2585493"/>
              <a:ext cx="421847" cy="24613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v1</a:t>
              </a:r>
            </a:p>
          </p:txBody>
        </p:sp>
        <p:sp>
          <p:nvSpPr>
            <p:cNvPr id="22" name="TextBox 21">
              <a:extLst>
                <a:ext uri="{FF2B5EF4-FFF2-40B4-BE49-F238E27FC236}">
                  <a16:creationId xmlns:a16="http://schemas.microsoft.com/office/drawing/2014/main" id="{78D89F05-3B28-CC40-B214-5E151BCAACF3}"/>
                </a:ext>
              </a:extLst>
            </p:cNvPr>
            <p:cNvSpPr txBox="1"/>
            <p:nvPr/>
          </p:nvSpPr>
          <p:spPr>
            <a:xfrm>
              <a:off x="9009210" y="1761053"/>
              <a:ext cx="559769"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PUT</a:t>
              </a:r>
            </a:p>
          </p:txBody>
        </p:sp>
        <p:sp>
          <p:nvSpPr>
            <p:cNvPr id="25" name="TextBox 24">
              <a:extLst>
                <a:ext uri="{FF2B5EF4-FFF2-40B4-BE49-F238E27FC236}">
                  <a16:creationId xmlns:a16="http://schemas.microsoft.com/office/drawing/2014/main" id="{9981BD53-00C5-4043-BD65-3D931F3927E2}"/>
                </a:ext>
              </a:extLst>
            </p:cNvPr>
            <p:cNvSpPr txBox="1"/>
            <p:nvPr/>
          </p:nvSpPr>
          <p:spPr>
            <a:xfrm>
              <a:off x="8408825" y="2390616"/>
              <a:ext cx="1637996" cy="338554"/>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Leitura imediata</a:t>
              </a:r>
            </a:p>
          </p:txBody>
        </p:sp>
      </p:grpSp>
      <p:grpSp>
        <p:nvGrpSpPr>
          <p:cNvPr id="7" name="Group 6" descr="graphic shows how a an object uploaded to S3 that is an object update (labeled as v2 of the object).  Any immediate read back of that object may be v1 or it may be v2 (this illustrates eventual consistency of overwrite PUTS).">
            <a:extLst>
              <a:ext uri="{FF2B5EF4-FFF2-40B4-BE49-F238E27FC236}">
                <a16:creationId xmlns:a16="http://schemas.microsoft.com/office/drawing/2014/main" id="{20B5F9D9-7909-DE41-BD94-41CAC5FFAFD2}"/>
              </a:ext>
            </a:extLst>
          </p:cNvPr>
          <p:cNvGrpSpPr/>
          <p:nvPr/>
        </p:nvGrpSpPr>
        <p:grpSpPr>
          <a:xfrm>
            <a:off x="7633924" y="3832571"/>
            <a:ext cx="4483620" cy="1806907"/>
            <a:chOff x="7633924" y="3832571"/>
            <a:chExt cx="4483620" cy="1806907"/>
          </a:xfrm>
        </p:grpSpPr>
        <p:pic>
          <p:nvPicPr>
            <p:cNvPr id="26" name="Graphic 25">
              <a:extLst>
                <a:ext uri="{FF2B5EF4-FFF2-40B4-BE49-F238E27FC236}">
                  <a16:creationId xmlns:a16="http://schemas.microsoft.com/office/drawing/2014/main" id="{EA0F4F06-6A16-9443-A0ED-2225776D2CA4}"/>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633924" y="4315550"/>
              <a:ext cx="721113" cy="721113"/>
            </a:xfrm>
            <a:prstGeom prst="rect">
              <a:avLst/>
            </a:prstGeom>
          </p:spPr>
        </p:pic>
        <p:pic>
          <p:nvPicPr>
            <p:cNvPr id="27" name="Graphic 26">
              <a:extLst>
                <a:ext uri="{FF2B5EF4-FFF2-40B4-BE49-F238E27FC236}">
                  <a16:creationId xmlns:a16="http://schemas.microsoft.com/office/drawing/2014/main" id="{CF25178C-2E3B-2F47-B6F5-3DCC1D1BF016}"/>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1088171" y="4253014"/>
              <a:ext cx="768145" cy="768145"/>
            </a:xfrm>
            <a:prstGeom prst="rect">
              <a:avLst/>
            </a:prstGeom>
          </p:spPr>
        </p:pic>
        <p:cxnSp>
          <p:nvCxnSpPr>
            <p:cNvPr id="28" name="Straight Arrow Connector 27">
              <a:extLst>
                <a:ext uri="{FF2B5EF4-FFF2-40B4-BE49-F238E27FC236}">
                  <a16:creationId xmlns:a16="http://schemas.microsoft.com/office/drawing/2014/main" id="{E0779A85-ABCF-5043-A415-9D810F689A5A}"/>
                </a:ext>
              </a:extLst>
            </p:cNvPr>
            <p:cNvCxnSpPr>
              <a:cxnSpLocks/>
            </p:cNvCxnSpPr>
            <p:nvPr/>
          </p:nvCxnSpPr>
          <p:spPr>
            <a:xfrm>
              <a:off x="8355037" y="4553683"/>
              <a:ext cx="266538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D55630-044A-4D46-A152-DE3C476B95E9}"/>
                </a:ext>
              </a:extLst>
            </p:cNvPr>
            <p:cNvCxnSpPr>
              <a:cxnSpLocks/>
            </p:cNvCxnSpPr>
            <p:nvPr/>
          </p:nvCxnSpPr>
          <p:spPr>
            <a:xfrm flipH="1">
              <a:off x="8374165" y="4872407"/>
              <a:ext cx="26462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A0184112-77E8-0A43-856A-D0028230FA71}"/>
                </a:ext>
                <a:ext uri="{C183D7F6-B498-43B3-948B-1728B52AA6E4}">
                  <adec:decorative xmlns=""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18650" y="4006883"/>
              <a:ext cx="507749" cy="656484"/>
            </a:xfrm>
            <a:prstGeom prst="rect">
              <a:avLst/>
            </a:prstGeom>
          </p:spPr>
        </p:pic>
        <p:sp>
          <p:nvSpPr>
            <p:cNvPr id="32" name="TextBox 31">
              <a:extLst>
                <a:ext uri="{FF2B5EF4-FFF2-40B4-BE49-F238E27FC236}">
                  <a16:creationId xmlns:a16="http://schemas.microsoft.com/office/drawing/2014/main" id="{1206A4D4-091A-674C-9B43-90F9AD5B974C}"/>
                </a:ext>
              </a:extLst>
            </p:cNvPr>
            <p:cNvSpPr txBox="1"/>
            <p:nvPr/>
          </p:nvSpPr>
          <p:spPr>
            <a:xfrm>
              <a:off x="10825315" y="5054703"/>
              <a:ext cx="1292229" cy="584775"/>
            </a:xfrm>
            <a:prstGeom prst="rect">
              <a:avLst/>
            </a:prstGeom>
            <a:noFill/>
          </p:spPr>
          <p:txBody>
            <a:bodyPr wrap="square" rtlCol="0">
              <a:spAutoFit/>
            </a:bodyPr>
            <a:lstStyle/>
            <a:p>
              <a:pPr algn="ctr" rtl="0"/>
              <a:r>
                <a:rPr lang="pt-BR" sz="1600" dirty="0" err="1"/>
                <a:t>Bucket</a:t>
              </a:r>
              <a:r>
                <a:rPr lang="pt-BR" sz="1600" dirty="0"/>
                <a:t> do </a:t>
              </a:r>
              <a:r>
                <a:rPr lang="pt-BR" sz="1600" dirty="0" err="1"/>
                <a:t>Amazon</a:t>
              </a:r>
              <a:r>
                <a:rPr lang="pt-BR" sz="1600" dirty="0"/>
                <a:t> S3</a:t>
              </a:r>
            </a:p>
          </p:txBody>
        </p:sp>
        <p:sp>
          <p:nvSpPr>
            <p:cNvPr id="33" name="Rectangle 32">
              <a:extLst>
                <a:ext uri="{FF2B5EF4-FFF2-40B4-BE49-F238E27FC236}">
                  <a16:creationId xmlns:a16="http://schemas.microsoft.com/office/drawing/2014/main" id="{79480A5A-A265-B648-91A3-FB1ABF41ED7D}"/>
                </a:ext>
              </a:extLst>
            </p:cNvPr>
            <p:cNvSpPr/>
            <p:nvPr/>
          </p:nvSpPr>
          <p:spPr>
            <a:xfrm>
              <a:off x="7846829" y="3832571"/>
              <a:ext cx="1925696" cy="39784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b="1">
                  <a:solidFill>
                    <a:schemeClr val="accent5"/>
                  </a:solidFill>
                </a:rPr>
                <a:t>Atualizar</a:t>
              </a:r>
              <a:r>
                <a:rPr lang="pt-BR" sz="1600"/>
                <a:t> </a:t>
              </a:r>
              <a:r>
                <a:rPr lang="pt-BR" sz="1600">
                  <a:solidFill>
                    <a:schemeClr val="tx1"/>
                  </a:solidFill>
                </a:rPr>
                <a:t>objeto</a:t>
              </a:r>
            </a:p>
          </p:txBody>
        </p:sp>
        <p:sp>
          <p:nvSpPr>
            <p:cNvPr id="34" name="Rectangle 33">
              <a:extLst>
                <a:ext uri="{FF2B5EF4-FFF2-40B4-BE49-F238E27FC236}">
                  <a16:creationId xmlns:a16="http://schemas.microsoft.com/office/drawing/2014/main" id="{B3675D8D-A21E-0043-BC4E-FA4FC0F3B868}"/>
                </a:ext>
              </a:extLst>
            </p:cNvPr>
            <p:cNvSpPr/>
            <p:nvPr/>
          </p:nvSpPr>
          <p:spPr>
            <a:xfrm>
              <a:off x="9934679" y="4240879"/>
              <a:ext cx="421847" cy="2461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v2</a:t>
              </a:r>
            </a:p>
          </p:txBody>
        </p:sp>
        <p:sp>
          <p:nvSpPr>
            <p:cNvPr id="36" name="TextBox 35">
              <a:extLst>
                <a:ext uri="{FF2B5EF4-FFF2-40B4-BE49-F238E27FC236}">
                  <a16:creationId xmlns:a16="http://schemas.microsoft.com/office/drawing/2014/main" id="{E269E8C7-8F9F-C545-A653-32CB8507C81A}"/>
                </a:ext>
              </a:extLst>
            </p:cNvPr>
            <p:cNvSpPr txBox="1"/>
            <p:nvPr/>
          </p:nvSpPr>
          <p:spPr>
            <a:xfrm>
              <a:off x="9009210" y="4239761"/>
              <a:ext cx="559769"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PUT</a:t>
              </a:r>
            </a:p>
          </p:txBody>
        </p:sp>
        <p:pic>
          <p:nvPicPr>
            <p:cNvPr id="40" name="Picture 39">
              <a:extLst>
                <a:ext uri="{FF2B5EF4-FFF2-40B4-BE49-F238E27FC236}">
                  <a16:creationId xmlns:a16="http://schemas.microsoft.com/office/drawing/2014/main" id="{8886D932-C3DD-6A42-81F3-36ED4CCFDB64}"/>
                </a:ext>
                <a:ext uri="{C183D7F6-B498-43B3-948B-1728B52AA6E4}">
                  <adec:decorative xmlns=""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72383" y="4698572"/>
              <a:ext cx="507749" cy="656484"/>
            </a:xfrm>
            <a:prstGeom prst="rect">
              <a:avLst/>
            </a:prstGeom>
          </p:spPr>
        </p:pic>
        <p:sp>
          <p:nvSpPr>
            <p:cNvPr id="41" name="Rectangle 40">
              <a:extLst>
                <a:ext uri="{FF2B5EF4-FFF2-40B4-BE49-F238E27FC236}">
                  <a16:creationId xmlns:a16="http://schemas.microsoft.com/office/drawing/2014/main" id="{329406D0-AAEC-9942-B1AC-036AAB88A358}"/>
                </a:ext>
              </a:extLst>
            </p:cNvPr>
            <p:cNvSpPr/>
            <p:nvPr/>
          </p:nvSpPr>
          <p:spPr>
            <a:xfrm>
              <a:off x="10481280" y="4925520"/>
              <a:ext cx="421847" cy="2461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v2</a:t>
              </a:r>
            </a:p>
          </p:txBody>
        </p:sp>
        <p:sp>
          <p:nvSpPr>
            <p:cNvPr id="45" name="Rectangle 44">
              <a:extLst>
                <a:ext uri="{FF2B5EF4-FFF2-40B4-BE49-F238E27FC236}">
                  <a16:creationId xmlns:a16="http://schemas.microsoft.com/office/drawing/2014/main" id="{CF534726-79E6-BC46-A146-7EB8634D7E9D}"/>
                </a:ext>
              </a:extLst>
            </p:cNvPr>
            <p:cNvSpPr/>
            <p:nvPr/>
          </p:nvSpPr>
          <p:spPr>
            <a:xfrm>
              <a:off x="9897480" y="5195663"/>
              <a:ext cx="421847" cy="24613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v1</a:t>
              </a:r>
            </a:p>
          </p:txBody>
        </p:sp>
        <p:sp>
          <p:nvSpPr>
            <p:cNvPr id="46" name="TextBox 45">
              <a:extLst>
                <a:ext uri="{FF2B5EF4-FFF2-40B4-BE49-F238E27FC236}">
                  <a16:creationId xmlns:a16="http://schemas.microsoft.com/office/drawing/2014/main" id="{A35381D9-0FEC-4E4E-9F16-856AF930C4D3}"/>
                </a:ext>
              </a:extLst>
            </p:cNvPr>
            <p:cNvSpPr txBox="1"/>
            <p:nvPr/>
          </p:nvSpPr>
          <p:spPr>
            <a:xfrm>
              <a:off x="10279294" y="5100483"/>
              <a:ext cx="333746" cy="523220"/>
            </a:xfrm>
            <a:prstGeom prst="rect">
              <a:avLst/>
            </a:prstGeom>
            <a:noFill/>
          </p:spPr>
          <p:txBody>
            <a:bodyPr wrap="none" rtlCol="0">
              <a:spAutoFit/>
            </a:bodyPr>
            <a:lstStyle/>
            <a:p>
              <a:pPr rtl="0"/>
              <a:r>
                <a:rPr lang="pt-BR" sz="2800" b="1">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7" name="TextBox 46">
              <a:extLst>
                <a:ext uri="{FF2B5EF4-FFF2-40B4-BE49-F238E27FC236}">
                  <a16:creationId xmlns:a16="http://schemas.microsoft.com/office/drawing/2014/main" id="{869297AE-2CCD-5145-A27F-D867ED3EBF5F}"/>
                </a:ext>
              </a:extLst>
            </p:cNvPr>
            <p:cNvSpPr txBox="1"/>
            <p:nvPr/>
          </p:nvSpPr>
          <p:spPr>
            <a:xfrm>
              <a:off x="8374165" y="4914132"/>
              <a:ext cx="1637996" cy="338554"/>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Leitura imediata</a:t>
              </a:r>
            </a:p>
          </p:txBody>
        </p:sp>
      </p:grpSp>
    </p:spTree>
    <p:custDataLst>
      <p:tags r:id="rId1"/>
    </p:custDataLst>
    <p:extLst>
      <p:ext uri="{BB962C8B-B14F-4D97-AF65-F5344CB8AC3E}">
        <p14:creationId xmlns:p14="http://schemas.microsoft.com/office/powerpoint/2010/main" val="3211621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23195"/>
            <a:ext cx="5767612" cy="4814920"/>
          </a:xfrm>
        </p:spPr>
        <p:txBody>
          <a:bodyPr rtlCol="0"/>
          <a:lstStyle/>
          <a:p>
            <a:pPr rtl="0"/>
            <a:r>
              <a:rPr lang="pt-BR" sz="2000" dirty="0"/>
              <a:t>Os </a:t>
            </a:r>
            <a:r>
              <a:rPr lang="pt-BR" sz="2000" dirty="0" err="1"/>
              <a:t>buckets</a:t>
            </a:r>
            <a:r>
              <a:rPr lang="pt-BR" sz="2000" dirty="0"/>
              <a:t> devem ter um </a:t>
            </a:r>
            <a:r>
              <a:rPr lang="pt-BR" sz="2000" dirty="0">
                <a:solidFill>
                  <a:schemeClr val="accent5"/>
                </a:solidFill>
                <a:latin typeface="Amazon Ember" panose="02000000000000000000" pitchFamily="2" charset="0"/>
                <a:ea typeface="Amazon Ember" panose="02000000000000000000" pitchFamily="2" charset="0"/>
              </a:rPr>
              <a:t>nome exclusivo globalmente</a:t>
            </a:r>
            <a:r>
              <a:rPr lang="pt-BR" sz="2000" dirty="0"/>
              <a:t> e são definidos no nível da região</a:t>
            </a:r>
          </a:p>
          <a:p>
            <a:pPr rtl="0"/>
            <a:r>
              <a:rPr lang="pt-BR" sz="2000" dirty="0"/>
              <a:t>Os </a:t>
            </a:r>
            <a:r>
              <a:rPr lang="pt-BR" sz="2000" dirty="0" err="1"/>
              <a:t>buckets</a:t>
            </a:r>
            <a:r>
              <a:rPr lang="pt-BR" sz="2000" dirty="0"/>
              <a:t> são </a:t>
            </a:r>
            <a:r>
              <a:rPr lang="pt-BR" sz="2000" dirty="0">
                <a:solidFill>
                  <a:schemeClr val="accent5"/>
                </a:solidFill>
                <a:latin typeface="Amazon Ember" panose="02000000000000000000" pitchFamily="2" charset="0"/>
                <a:ea typeface="Amazon Ember" panose="02000000000000000000" pitchFamily="2" charset="0"/>
              </a:rPr>
              <a:t>privados</a:t>
            </a:r>
            <a:r>
              <a:rPr lang="pt-BR" sz="2000" dirty="0"/>
              <a:t> e protegidos </a:t>
            </a:r>
            <a:r>
              <a:rPr lang="pt-BR" sz="2000" dirty="0" smtClean="0"/>
              <a:t/>
            </a:r>
            <a:br>
              <a:rPr lang="pt-BR" sz="2000" dirty="0" smtClean="0"/>
            </a:br>
            <a:r>
              <a:rPr lang="pt-BR" sz="2000" dirty="0" smtClean="0"/>
              <a:t>por </a:t>
            </a:r>
            <a:r>
              <a:rPr lang="pt-BR" sz="2000" dirty="0"/>
              <a:t>padrão</a:t>
            </a:r>
          </a:p>
          <a:p>
            <a:pPr rtl="0"/>
            <a:r>
              <a:rPr lang="pt-BR" sz="2000" dirty="0"/>
              <a:t>A segurança do </a:t>
            </a:r>
            <a:r>
              <a:rPr lang="pt-BR" sz="2000" dirty="0" err="1"/>
              <a:t>Amazon</a:t>
            </a:r>
            <a:r>
              <a:rPr lang="pt-BR" sz="2000" dirty="0"/>
              <a:t> S3 pode ser configurada com políticas do IAM, políticas </a:t>
            </a:r>
            <a:r>
              <a:rPr lang="pt-BR" sz="2000" dirty="0" smtClean="0"/>
              <a:t/>
            </a:r>
            <a:br>
              <a:rPr lang="pt-BR" sz="2000" dirty="0" smtClean="0"/>
            </a:br>
            <a:r>
              <a:rPr lang="pt-BR" sz="2000" dirty="0" smtClean="0"/>
              <a:t>de </a:t>
            </a:r>
            <a:r>
              <a:rPr lang="pt-BR" sz="2000" dirty="0" err="1"/>
              <a:t>bucket</a:t>
            </a:r>
            <a:r>
              <a:rPr lang="pt-BR" sz="2000" dirty="0"/>
              <a:t>, listas de controle de acesso, </a:t>
            </a:r>
            <a:r>
              <a:rPr lang="pt-BR" sz="2000" dirty="0" smtClean="0"/>
              <a:t/>
            </a:r>
            <a:br>
              <a:rPr lang="pt-BR" sz="2000" dirty="0" smtClean="0"/>
            </a:br>
            <a:r>
              <a:rPr lang="pt-BR" sz="2000" dirty="0" smtClean="0"/>
              <a:t>pontos </a:t>
            </a:r>
            <a:r>
              <a:rPr lang="pt-BR" sz="2000" dirty="0"/>
              <a:t>de acesso do S3 e </a:t>
            </a:r>
            <a:r>
              <a:rPr lang="pt-BR" sz="2000" dirty="0" err="1"/>
              <a:t>URLs</a:t>
            </a:r>
            <a:r>
              <a:rPr lang="pt-BR" sz="2000" dirty="0"/>
              <a:t> </a:t>
            </a:r>
            <a:r>
              <a:rPr lang="pt-BR" sz="2000" dirty="0" err="1"/>
              <a:t>pré</a:t>
            </a:r>
            <a:r>
              <a:rPr lang="pt-BR" sz="2000" dirty="0"/>
              <a:t>-assinadas</a:t>
            </a:r>
          </a:p>
          <a:p>
            <a:pPr rtl="0"/>
            <a:r>
              <a:rPr lang="pt-BR" sz="2000" dirty="0"/>
              <a:t>O </a:t>
            </a:r>
            <a:r>
              <a:rPr lang="pt-BR" sz="2000" dirty="0" err="1"/>
              <a:t>Amazon</a:t>
            </a:r>
            <a:r>
              <a:rPr lang="pt-BR" sz="2000" dirty="0"/>
              <a:t> S3 oferece </a:t>
            </a:r>
            <a:r>
              <a:rPr lang="pt-BR" sz="2000" dirty="0">
                <a:solidFill>
                  <a:schemeClr val="accent5"/>
                </a:solidFill>
                <a:latin typeface="Amazon Ember" panose="02000000000000000000" pitchFamily="2" charset="0"/>
                <a:ea typeface="Amazon Ember" panose="02000000000000000000" pitchFamily="2" charset="0"/>
              </a:rPr>
              <a:t>consistência eventual</a:t>
            </a:r>
            <a:r>
              <a:rPr lang="pt-BR" sz="2000" dirty="0"/>
              <a:t> para substituir PUTS e DELETES</a:t>
            </a:r>
          </a:p>
          <a:p>
            <a:pPr rtl="0"/>
            <a:r>
              <a:rPr lang="pt-BR" sz="2000" dirty="0">
                <a:solidFill>
                  <a:schemeClr val="accent5"/>
                </a:solidFill>
                <a:latin typeface="Amazon Ember" panose="02000000000000000000" pitchFamily="2" charset="0"/>
                <a:ea typeface="Amazon Ember" panose="02000000000000000000" pitchFamily="2" charset="0"/>
              </a:rPr>
              <a:t>5 TB </a:t>
            </a:r>
            <a:r>
              <a:rPr lang="pt-BR" sz="2000" dirty="0"/>
              <a:t>é o tamanho máximo de um único objeto</a:t>
            </a:r>
          </a:p>
          <a:p>
            <a:pPr rtl="0"/>
            <a:r>
              <a:rPr lang="pt-BR" sz="2000" dirty="0"/>
              <a:t>O </a:t>
            </a:r>
            <a:r>
              <a:rPr lang="pt-BR" sz="2000" dirty="0" err="1"/>
              <a:t>Amazon</a:t>
            </a:r>
            <a:r>
              <a:rPr lang="pt-BR" sz="2000" dirty="0"/>
              <a:t> S3 é frequentemente usado como um armazenamento de dados para computação e análise, e como um serviço de backup </a:t>
            </a:r>
            <a:r>
              <a:rPr lang="pt-BR" sz="2000" dirty="0" smtClean="0"/>
              <a:t/>
            </a:r>
            <a:br>
              <a:rPr lang="pt-BR" sz="2000" dirty="0" smtClean="0"/>
            </a:br>
            <a:r>
              <a:rPr lang="pt-BR" sz="2000" dirty="0" smtClean="0"/>
              <a:t>e </a:t>
            </a:r>
            <a:r>
              <a:rPr lang="pt-BR" sz="2000" dirty="0"/>
              <a:t>arquivamento para dados críticos</a:t>
            </a:r>
          </a:p>
        </p:txBody>
      </p:sp>
    </p:spTree>
    <p:custDataLst>
      <p:tags r:id="rId1"/>
    </p:custDataLst>
    <p:extLst>
      <p:ext uri="{BB962C8B-B14F-4D97-AF65-F5344CB8AC3E}">
        <p14:creationId xmlns:p14="http://schemas.microsoft.com/office/powerpoint/2010/main" val="3016794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296114"/>
            <a:ext cx="11353800" cy="474119"/>
          </a:xfrm>
        </p:spPr>
        <p:txBody>
          <a:bodyPr rtlCol="0">
            <a:noAutofit/>
          </a:bodyPr>
          <a:lstStyle/>
          <a:p>
            <a:pPr rtl="0"/>
            <a:r>
              <a:rPr lang="pt-BR" sz="3600">
                <a:latin typeface="+mj-lt"/>
              </a:rPr>
              <a:t>Seção 3: Armazenar dados no Amazon S3</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a:latin typeface="Amazon Ember" panose="02000000000000000000" pitchFamily="2" charset="0"/>
                <a:ea typeface="Amazon Ember" panose="02000000000000000000" pitchFamily="2" charset="0"/>
              </a:rPr>
              <a:t>Módulo 3: Adicionar uma camada de armazenamento</a:t>
            </a:r>
          </a:p>
        </p:txBody>
      </p:sp>
    </p:spTree>
    <p:custDataLst>
      <p:tags r:id="rId1"/>
    </p:custDataLst>
    <p:extLst>
      <p:ext uri="{BB962C8B-B14F-4D97-AF65-F5344CB8AC3E}">
        <p14:creationId xmlns:p14="http://schemas.microsoft.com/office/powerpoint/2010/main" val="3782343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20580" y="263532"/>
            <a:ext cx="8893541" cy="779463"/>
          </a:xfrm>
        </p:spPr>
        <p:txBody>
          <a:bodyPr rtlCol="0">
            <a:normAutofit fontScale="90000"/>
          </a:bodyPr>
          <a:lstStyle/>
          <a:p>
            <a:pPr rtl="0"/>
            <a:r>
              <a:rPr lang="pt-BR"/>
              <a:t>Classes de armazenamento do Amazon S3 e Amazon S3 Glacier </a:t>
            </a:r>
          </a:p>
        </p:txBody>
      </p:sp>
      <p:sp>
        <p:nvSpPr>
          <p:cNvPr id="36" name="Rectangle 35">
            <a:extLst>
              <a:ext uri="{FF2B5EF4-FFF2-40B4-BE49-F238E27FC236}">
                <a16:creationId xmlns:a16="http://schemas.microsoft.com/office/drawing/2014/main" id="{27E5A277-3D40-A646-9B35-D49FC96B8865}"/>
              </a:ext>
              <a:ext uri="{C183D7F6-B498-43B3-948B-1728B52AA6E4}">
                <adec:decorative xmlns="" xmlns:adec="http://schemas.microsoft.com/office/drawing/2017/decorative" val="1"/>
              </a:ext>
            </a:extLst>
          </p:cNvPr>
          <p:cNvSpPr/>
          <p:nvPr/>
        </p:nvSpPr>
        <p:spPr>
          <a:xfrm>
            <a:off x="7777045" y="1229158"/>
            <a:ext cx="4145569" cy="1966983"/>
          </a:xfrm>
          <a:prstGeom prst="rect">
            <a:avLst/>
          </a:prstGeom>
          <a:solidFill>
            <a:schemeClr val="accent5">
              <a:lumMod val="20000"/>
              <a:lumOff val="80000"/>
            </a:schemeClr>
          </a:solidFill>
          <a:ln w="57150">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US" dirty="0">
              <a:ln>
                <a:solidFill>
                  <a:schemeClr val="accent5"/>
                </a:solidFill>
              </a:ln>
            </a:endParaRPr>
          </a:p>
        </p:txBody>
      </p:sp>
      <p:grpSp>
        <p:nvGrpSpPr>
          <p:cNvPr id="27" name="Group 26">
            <a:extLst>
              <a:ext uri="{FF2B5EF4-FFF2-40B4-BE49-F238E27FC236}">
                <a16:creationId xmlns:a16="http://schemas.microsoft.com/office/drawing/2014/main" id="{0562E059-350B-0B4A-BCB4-C04AF7FE9328}"/>
              </a:ext>
              <a:ext uri="{C183D7F6-B498-43B3-948B-1728B52AA6E4}">
                <adec:decorative xmlns="" xmlns:adec="http://schemas.microsoft.com/office/drawing/2017/decorative" val="1"/>
              </a:ext>
            </a:extLst>
          </p:cNvPr>
          <p:cNvGrpSpPr/>
          <p:nvPr/>
        </p:nvGrpSpPr>
        <p:grpSpPr>
          <a:xfrm>
            <a:off x="442452" y="1651819"/>
            <a:ext cx="3224784" cy="4332768"/>
            <a:chOff x="442452" y="1651819"/>
            <a:chExt cx="3224784" cy="4332768"/>
          </a:xfrm>
        </p:grpSpPr>
        <p:pic>
          <p:nvPicPr>
            <p:cNvPr id="41" name="Picture 40">
              <a:extLst>
                <a:ext uri="{FF2B5EF4-FFF2-40B4-BE49-F238E27FC236}">
                  <a16:creationId xmlns:a16="http://schemas.microsoft.com/office/drawing/2014/main" id="{C920DC1B-9673-C34E-ABBA-AD003F38C64C}"/>
                </a:ext>
                <a:ext uri="{C183D7F6-B498-43B3-948B-1728B52AA6E4}">
                  <adec:decorative xmlns="" xmlns:adec="http://schemas.microsoft.com/office/drawing/2017/decorative" val="1"/>
                </a:ext>
              </a:extLst>
            </p:cNvPr>
            <p:cNvPicPr>
              <a:picLocks noChangeAspect="1"/>
            </p:cNvPicPr>
            <p:nvPr/>
          </p:nvPicPr>
          <p:blipFill rotWithShape="1">
            <a:blip r:embed="rId4">
              <a:alphaModFix amt="60000"/>
            </a:blip>
            <a:srcRect l="19631" t="35189" r="20101" b="24101"/>
            <a:stretch/>
          </p:blipFill>
          <p:spPr>
            <a:xfrm>
              <a:off x="556844" y="2162543"/>
              <a:ext cx="2029183" cy="1987377"/>
            </a:xfrm>
            <a:prstGeom prst="rect">
              <a:avLst/>
            </a:prstGeom>
          </p:spPr>
        </p:pic>
        <p:pic>
          <p:nvPicPr>
            <p:cNvPr id="30" name="Picture 29">
              <a:extLst>
                <a:ext uri="{FF2B5EF4-FFF2-40B4-BE49-F238E27FC236}">
                  <a16:creationId xmlns:a16="http://schemas.microsoft.com/office/drawing/2014/main" id="{2ACF9862-9903-2446-BEEB-521F46F49A54}"/>
                </a:ext>
                <a:ext uri="{C183D7F6-B498-43B3-948B-1728B52AA6E4}">
                  <adec:decorative xmlns="" xmlns:adec="http://schemas.microsoft.com/office/drawing/2017/decorative" val="1"/>
                </a:ext>
              </a:extLst>
            </p:cNvPr>
            <p:cNvPicPr>
              <a:picLocks noChangeAspect="1"/>
            </p:cNvPicPr>
            <p:nvPr/>
          </p:nvPicPr>
          <p:blipFill rotWithShape="1">
            <a:blip r:embed="rId4">
              <a:alphaModFix amt="60000"/>
            </a:blip>
            <a:srcRect l="19631" t="35189" r="20101" b="24101"/>
            <a:stretch/>
          </p:blipFill>
          <p:spPr>
            <a:xfrm>
              <a:off x="545123" y="4036883"/>
              <a:ext cx="2029183" cy="1947704"/>
            </a:xfrm>
            <a:prstGeom prst="rect">
              <a:avLst/>
            </a:prstGeom>
          </p:spPr>
        </p:pic>
        <p:sp>
          <p:nvSpPr>
            <p:cNvPr id="23" name="Rounded Rectangle 22">
              <a:extLst>
                <a:ext uri="{FF2B5EF4-FFF2-40B4-BE49-F238E27FC236}">
                  <a16:creationId xmlns:a16="http://schemas.microsoft.com/office/drawing/2014/main" id="{FFCDC0CC-037B-C649-8F8D-F87624CE6F66}"/>
                </a:ext>
                <a:ext uri="{C183D7F6-B498-43B3-948B-1728B52AA6E4}">
                  <adec:decorative xmlns="" xmlns:adec="http://schemas.microsoft.com/office/drawing/2017/decorative" val="1"/>
                </a:ext>
              </a:extLst>
            </p:cNvPr>
            <p:cNvSpPr/>
            <p:nvPr/>
          </p:nvSpPr>
          <p:spPr>
            <a:xfrm>
              <a:off x="3275430" y="5392210"/>
              <a:ext cx="353757" cy="353757"/>
            </a:xfrm>
            <a:prstGeom prst="roundRect">
              <a:avLst/>
            </a:prstGeom>
            <a:solidFill>
              <a:schemeClr val="accent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lumMod val="40000"/>
                    <a:lumOff val="60000"/>
                  </a:schemeClr>
                </a:solidFill>
              </a:endParaRPr>
            </a:p>
          </p:txBody>
        </p:sp>
        <p:sp>
          <p:nvSpPr>
            <p:cNvPr id="25" name="Rounded Rectangle 24">
              <a:extLst>
                <a:ext uri="{FF2B5EF4-FFF2-40B4-BE49-F238E27FC236}">
                  <a16:creationId xmlns:a16="http://schemas.microsoft.com/office/drawing/2014/main" id="{A6AEF316-BABE-C145-AADC-F184863B4140}"/>
                </a:ext>
                <a:ext uri="{C183D7F6-B498-43B3-948B-1728B52AA6E4}">
                  <adec:decorative xmlns="" xmlns:adec="http://schemas.microsoft.com/office/drawing/2017/decorative" val="1"/>
                </a:ext>
              </a:extLst>
            </p:cNvPr>
            <p:cNvSpPr/>
            <p:nvPr/>
          </p:nvSpPr>
          <p:spPr>
            <a:xfrm>
              <a:off x="3313479" y="2365053"/>
              <a:ext cx="353757" cy="353757"/>
            </a:xfrm>
            <a:prstGeom prst="roundRect">
              <a:avLst/>
            </a:prstGeom>
            <a:solidFill>
              <a:schemeClr val="accent6">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lumMod val="40000"/>
                    <a:lumOff val="60000"/>
                  </a:schemeClr>
                </a:solidFill>
              </a:endParaRPr>
            </a:p>
          </p:txBody>
        </p:sp>
        <p:sp>
          <p:nvSpPr>
            <p:cNvPr id="26" name="Rounded Rectangle 25">
              <a:extLst>
                <a:ext uri="{FF2B5EF4-FFF2-40B4-BE49-F238E27FC236}">
                  <a16:creationId xmlns:a16="http://schemas.microsoft.com/office/drawing/2014/main" id="{8343A783-FB3A-B64C-8B24-30911C19B7DB}"/>
                </a:ext>
                <a:ext uri="{C183D7F6-B498-43B3-948B-1728B52AA6E4}">
                  <adec:decorative xmlns="" xmlns:adec="http://schemas.microsoft.com/office/drawing/2017/decorative" val="1"/>
                </a:ext>
              </a:extLst>
            </p:cNvPr>
            <p:cNvSpPr/>
            <p:nvPr/>
          </p:nvSpPr>
          <p:spPr>
            <a:xfrm>
              <a:off x="3275430" y="4406275"/>
              <a:ext cx="353757" cy="353757"/>
            </a:xfrm>
            <a:prstGeom prst="round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lumMod val="40000"/>
                    <a:lumOff val="60000"/>
                  </a:schemeClr>
                </a:solidFill>
              </a:endParaRPr>
            </a:p>
          </p:txBody>
        </p:sp>
        <p:sp>
          <p:nvSpPr>
            <p:cNvPr id="34" name="Rounded Rectangle 33">
              <a:extLst>
                <a:ext uri="{FF2B5EF4-FFF2-40B4-BE49-F238E27FC236}">
                  <a16:creationId xmlns:a16="http://schemas.microsoft.com/office/drawing/2014/main" id="{BE8EBF23-8BFB-BD46-AF39-A663F30B971F}"/>
                </a:ext>
                <a:ext uri="{C183D7F6-B498-43B3-948B-1728B52AA6E4}">
                  <adec:decorative xmlns="" xmlns:adec="http://schemas.microsoft.com/office/drawing/2017/decorative" val="1"/>
                </a:ext>
              </a:extLst>
            </p:cNvPr>
            <p:cNvSpPr/>
            <p:nvPr/>
          </p:nvSpPr>
          <p:spPr>
            <a:xfrm>
              <a:off x="3275431" y="3389113"/>
              <a:ext cx="353757" cy="353757"/>
            </a:xfrm>
            <a:prstGeom prst="roundRect">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lumMod val="40000"/>
                    <a:lumOff val="60000"/>
                  </a:schemeClr>
                </a:solidFill>
              </a:endParaRPr>
            </a:p>
          </p:txBody>
        </p:sp>
        <p:grpSp>
          <p:nvGrpSpPr>
            <p:cNvPr id="10" name="Group 9">
              <a:extLst>
                <a:ext uri="{C183D7F6-B498-43B3-948B-1728B52AA6E4}">
                  <adec:decorative xmlns="" xmlns:adec="http://schemas.microsoft.com/office/drawing/2017/decorative" val="1"/>
                </a:ext>
              </a:extLst>
            </p:cNvPr>
            <p:cNvGrpSpPr/>
            <p:nvPr/>
          </p:nvGrpSpPr>
          <p:grpSpPr>
            <a:xfrm>
              <a:off x="865514" y="5156431"/>
              <a:ext cx="1564228" cy="676884"/>
              <a:chOff x="970937" y="5456581"/>
              <a:chExt cx="1564228" cy="676884"/>
            </a:xfrm>
            <a:solidFill>
              <a:schemeClr val="accent2"/>
            </a:solidFill>
          </p:grpSpPr>
          <p:sp>
            <p:nvSpPr>
              <p:cNvPr id="17" name="Rounded Rectangle 16">
                <a:extLst>
                  <a:ext uri="{FF2B5EF4-FFF2-40B4-BE49-F238E27FC236}">
                    <a16:creationId xmlns:a16="http://schemas.microsoft.com/office/drawing/2014/main" id="{77B30722-3C78-2E47-A478-45AA5842812C}"/>
                  </a:ext>
                </a:extLst>
              </p:cNvPr>
              <p:cNvSpPr/>
              <p:nvPr/>
            </p:nvSpPr>
            <p:spPr>
              <a:xfrm>
                <a:off x="970937" y="5456581"/>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lumMod val="40000"/>
                      <a:lumOff val="60000"/>
                    </a:schemeClr>
                  </a:solidFill>
                </a:endParaRPr>
              </a:p>
            </p:txBody>
          </p:sp>
          <p:sp>
            <p:nvSpPr>
              <p:cNvPr id="18" name="Rounded Rectangle 17">
                <a:extLst>
                  <a:ext uri="{FF2B5EF4-FFF2-40B4-BE49-F238E27FC236}">
                    <a16:creationId xmlns:a16="http://schemas.microsoft.com/office/drawing/2014/main" id="{2598EB15-B116-4840-AE03-581C71A9DC32}"/>
                  </a:ext>
                </a:extLst>
              </p:cNvPr>
              <p:cNvSpPr/>
              <p:nvPr/>
            </p:nvSpPr>
            <p:spPr>
              <a:xfrm>
                <a:off x="1861171" y="5459471"/>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lumMod val="40000"/>
                      <a:lumOff val="60000"/>
                    </a:schemeClr>
                  </a:solidFill>
                </a:endParaRPr>
              </a:p>
            </p:txBody>
          </p:sp>
        </p:grpSp>
        <p:grpSp>
          <p:nvGrpSpPr>
            <p:cNvPr id="5" name="Group 4">
              <a:extLst>
                <a:ext uri="{C183D7F6-B498-43B3-948B-1728B52AA6E4}">
                  <adec:decorative xmlns="" xmlns:adec="http://schemas.microsoft.com/office/drawing/2017/decorative" val="1"/>
                </a:ext>
              </a:extLst>
            </p:cNvPr>
            <p:cNvGrpSpPr/>
            <p:nvPr/>
          </p:nvGrpSpPr>
          <p:grpSpPr>
            <a:xfrm>
              <a:off x="830344" y="3196142"/>
              <a:ext cx="1564228" cy="673994"/>
              <a:chOff x="966242" y="3390782"/>
              <a:chExt cx="1564228" cy="673994"/>
            </a:xfrm>
            <a:solidFill>
              <a:schemeClr val="accent5"/>
            </a:solidFill>
          </p:grpSpPr>
          <p:sp>
            <p:nvSpPr>
              <p:cNvPr id="7" name="Rounded Rectangle 6">
                <a:extLst>
                  <a:ext uri="{FF2B5EF4-FFF2-40B4-BE49-F238E27FC236}">
                    <a16:creationId xmlns:a16="http://schemas.microsoft.com/office/drawing/2014/main" id="{33BFFD2D-F0F1-654B-AD2A-C3488F38A956}"/>
                  </a:ext>
                </a:extLst>
              </p:cNvPr>
              <p:cNvSpPr/>
              <p:nvPr/>
            </p:nvSpPr>
            <p:spPr>
              <a:xfrm>
                <a:off x="966242" y="3390782"/>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rgbClr val="FF797A"/>
                  </a:solidFill>
                </a:endParaRPr>
              </a:p>
            </p:txBody>
          </p:sp>
          <p:sp>
            <p:nvSpPr>
              <p:cNvPr id="8" name="Rounded Rectangle 7">
                <a:extLst>
                  <a:ext uri="{FF2B5EF4-FFF2-40B4-BE49-F238E27FC236}">
                    <a16:creationId xmlns:a16="http://schemas.microsoft.com/office/drawing/2014/main" id="{1249290C-D166-344C-915F-B92DE91888A2}"/>
                  </a:ext>
                </a:extLst>
              </p:cNvPr>
              <p:cNvSpPr/>
              <p:nvPr/>
            </p:nvSpPr>
            <p:spPr>
              <a:xfrm>
                <a:off x="1856476" y="3390782"/>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rgbClr val="FF797A"/>
                  </a:solidFill>
                </a:endParaRPr>
              </a:p>
            </p:txBody>
          </p:sp>
        </p:grpSp>
        <p:grpSp>
          <p:nvGrpSpPr>
            <p:cNvPr id="3" name="Group 2">
              <a:extLst>
                <a:ext uri="{C183D7F6-B498-43B3-948B-1728B52AA6E4}">
                  <adec:decorative xmlns="" xmlns:adec="http://schemas.microsoft.com/office/drawing/2017/decorative" val="1"/>
                </a:ext>
              </a:extLst>
            </p:cNvPr>
            <p:cNvGrpSpPr/>
            <p:nvPr/>
          </p:nvGrpSpPr>
          <p:grpSpPr>
            <a:xfrm>
              <a:off x="830344" y="2202942"/>
              <a:ext cx="1564228" cy="673994"/>
              <a:chOff x="975633" y="2309657"/>
              <a:chExt cx="1564228" cy="673994"/>
            </a:xfrm>
            <a:solidFill>
              <a:schemeClr val="accent6">
                <a:lumMod val="60000"/>
                <a:lumOff val="40000"/>
              </a:schemeClr>
            </a:solidFill>
          </p:grpSpPr>
          <p:sp>
            <p:nvSpPr>
              <p:cNvPr id="19" name="Rounded Rectangle 18">
                <a:extLst>
                  <a:ext uri="{FF2B5EF4-FFF2-40B4-BE49-F238E27FC236}">
                    <a16:creationId xmlns:a16="http://schemas.microsoft.com/office/drawing/2014/main" id="{9A08CC31-7DE6-E848-9009-5CDBB84C9645}"/>
                  </a:ext>
                </a:extLst>
              </p:cNvPr>
              <p:cNvSpPr/>
              <p:nvPr/>
            </p:nvSpPr>
            <p:spPr>
              <a:xfrm>
                <a:off x="975633" y="2309657"/>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lumMod val="40000"/>
                      <a:lumOff val="60000"/>
                    </a:schemeClr>
                  </a:solidFill>
                </a:endParaRPr>
              </a:p>
            </p:txBody>
          </p:sp>
          <p:sp>
            <p:nvSpPr>
              <p:cNvPr id="20" name="Rounded Rectangle 19">
                <a:extLst>
                  <a:ext uri="{FF2B5EF4-FFF2-40B4-BE49-F238E27FC236}">
                    <a16:creationId xmlns:a16="http://schemas.microsoft.com/office/drawing/2014/main" id="{686059E7-7029-DD49-B9CC-624B753A624B}"/>
                  </a:ext>
                </a:extLst>
              </p:cNvPr>
              <p:cNvSpPr/>
              <p:nvPr/>
            </p:nvSpPr>
            <p:spPr>
              <a:xfrm>
                <a:off x="1865867" y="2309657"/>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lumMod val="40000"/>
                      <a:lumOff val="60000"/>
                    </a:schemeClr>
                  </a:solidFill>
                </a:endParaRPr>
              </a:p>
            </p:txBody>
          </p:sp>
        </p:grpSp>
        <p:grpSp>
          <p:nvGrpSpPr>
            <p:cNvPr id="9" name="Group 8">
              <a:extLst>
                <a:ext uri="{C183D7F6-B498-43B3-948B-1728B52AA6E4}">
                  <adec:decorative xmlns="" xmlns:adec="http://schemas.microsoft.com/office/drawing/2017/decorative" val="1"/>
                </a:ext>
              </a:extLst>
            </p:cNvPr>
            <p:cNvGrpSpPr/>
            <p:nvPr/>
          </p:nvGrpSpPr>
          <p:grpSpPr>
            <a:xfrm>
              <a:off x="847929" y="4174873"/>
              <a:ext cx="1564228" cy="676884"/>
              <a:chOff x="970937" y="4475023"/>
              <a:chExt cx="1564228" cy="676884"/>
            </a:xfrm>
            <a:solidFill>
              <a:schemeClr val="tx2"/>
            </a:solidFill>
          </p:grpSpPr>
          <p:sp>
            <p:nvSpPr>
              <p:cNvPr id="15" name="Rounded Rectangle 14">
                <a:extLst>
                  <a:ext uri="{FF2B5EF4-FFF2-40B4-BE49-F238E27FC236}">
                    <a16:creationId xmlns:a16="http://schemas.microsoft.com/office/drawing/2014/main" id="{924CE532-4446-7340-AD72-1CD05401ABEE}"/>
                  </a:ext>
                </a:extLst>
              </p:cNvPr>
              <p:cNvSpPr/>
              <p:nvPr/>
            </p:nvSpPr>
            <p:spPr>
              <a:xfrm>
                <a:off x="970937" y="4475023"/>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lumMod val="40000"/>
                      <a:lumOff val="60000"/>
                    </a:schemeClr>
                  </a:solidFill>
                </a:endParaRPr>
              </a:p>
            </p:txBody>
          </p:sp>
          <p:sp>
            <p:nvSpPr>
              <p:cNvPr id="16" name="Rounded Rectangle 15">
                <a:extLst>
                  <a:ext uri="{FF2B5EF4-FFF2-40B4-BE49-F238E27FC236}">
                    <a16:creationId xmlns:a16="http://schemas.microsoft.com/office/drawing/2014/main" id="{C2CAF0BF-EC96-F640-B842-8CDECD521455}"/>
                  </a:ext>
                </a:extLst>
              </p:cNvPr>
              <p:cNvSpPr/>
              <p:nvPr/>
            </p:nvSpPr>
            <p:spPr>
              <a:xfrm>
                <a:off x="1861171" y="4477913"/>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lumMod val="40000"/>
                      <a:lumOff val="60000"/>
                    </a:schemeClr>
                  </a:solidFill>
                </a:endParaRPr>
              </a:p>
            </p:txBody>
          </p:sp>
        </p:grpSp>
        <p:sp>
          <p:nvSpPr>
            <p:cNvPr id="6" name="TextBox 5">
              <a:extLst>
                <a:ext uri="{FF2B5EF4-FFF2-40B4-BE49-F238E27FC236}">
                  <a16:creationId xmlns:a16="http://schemas.microsoft.com/office/drawing/2014/main" id="{8B9B1CB6-4866-3F42-BAF6-E8748E26C129}"/>
                </a:ext>
              </a:extLst>
            </p:cNvPr>
            <p:cNvSpPr txBox="1"/>
            <p:nvPr/>
          </p:nvSpPr>
          <p:spPr>
            <a:xfrm>
              <a:off x="442452" y="1651819"/>
              <a:ext cx="0" cy="0"/>
            </a:xfrm>
            <a:prstGeom prst="rect">
              <a:avLst/>
            </a:prstGeom>
          </p:spPr>
          <p:txBody>
            <a:bodyPr vert="horz" wrap="none" lIns="91440" tIns="45720" rIns="91440" bIns="45720" rtlCol="0" anchor="ctr">
              <a:noAutofit/>
            </a:bodyPr>
            <a:lstStyle/>
            <a:p>
              <a:pPr marL="0" marR="0" indent="0" algn="ctr" defTabSz="914400" rtl="0" eaLnBrk="1" fontAlgn="auto" latinLnBrk="0" hangingPunct="1">
                <a:lnSpc>
                  <a:spcPct val="90000"/>
                </a:lnSpc>
                <a:spcBef>
                  <a:spcPct val="0"/>
                </a:spcBef>
                <a:spcAft>
                  <a:spcPts val="0"/>
                </a:spcAft>
                <a:buClrTx/>
                <a:buSzTx/>
                <a:buFontTx/>
                <a:buNone/>
                <a:tabLst/>
              </a:pPr>
              <a:endParaRPr kumimoji="0" lang="en-US" sz="4000" b="0" i="0" u="none" strike="noStrike" kern="1200" cap="none" spc="0" normalizeH="0" baseline="0" noProof="0" dirty="0">
                <a:ln>
                  <a:noFill/>
                </a:ln>
                <a:solidFill>
                  <a:srgbClr val="FFFFFF"/>
                </a:solidFill>
                <a:effectLst/>
                <a:uLnTx/>
                <a:uFillTx/>
                <a:latin typeface="+mj-lt"/>
                <a:ea typeface="Amazon Ember" panose="02000000000000000000" pitchFamily="2" charset="0"/>
              </a:endParaRPr>
            </a:p>
          </p:txBody>
        </p:sp>
      </p:grpSp>
      <p:sp>
        <p:nvSpPr>
          <p:cNvPr id="32" name="Rectangle 31">
            <a:extLst>
              <a:ext uri="{FF2B5EF4-FFF2-40B4-BE49-F238E27FC236}">
                <a16:creationId xmlns:a16="http://schemas.microsoft.com/office/drawing/2014/main" id="{4453460B-8DF4-F648-B912-81DE4D1B4760}"/>
              </a:ext>
            </a:extLst>
          </p:cNvPr>
          <p:cNvSpPr/>
          <p:nvPr/>
        </p:nvSpPr>
        <p:spPr>
          <a:xfrm>
            <a:off x="7859238" y="1386907"/>
            <a:ext cx="4004384" cy="400110"/>
          </a:xfrm>
          <a:prstGeom prst="rect">
            <a:avLst/>
          </a:prstGeom>
        </p:spPr>
        <p:txBody>
          <a:bodyPr wrap="square" rtlCol="0">
            <a:spAutoFit/>
          </a:bodyPr>
          <a:lstStyle/>
          <a:p>
            <a:pPr algn="ctr" rtl="0"/>
            <a:r>
              <a:rPr lang="pt-BR" sz="2000" b="1">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Amazon S3 Intelligent Tiering</a:t>
            </a:r>
          </a:p>
        </p:txBody>
      </p:sp>
      <p:sp>
        <p:nvSpPr>
          <p:cNvPr id="35" name="Rectangle 34">
            <a:extLst>
              <a:ext uri="{FF2B5EF4-FFF2-40B4-BE49-F238E27FC236}">
                <a16:creationId xmlns:a16="http://schemas.microsoft.com/office/drawing/2014/main" id="{C60D5675-501F-A545-B023-ECD3600AC9EB}"/>
              </a:ext>
            </a:extLst>
          </p:cNvPr>
          <p:cNvSpPr/>
          <p:nvPr/>
        </p:nvSpPr>
        <p:spPr>
          <a:xfrm>
            <a:off x="7859238" y="1844328"/>
            <a:ext cx="4004383" cy="1200329"/>
          </a:xfrm>
          <a:prstGeom prst="rect">
            <a:avLst/>
          </a:prstGeom>
        </p:spPr>
        <p:txBody>
          <a:bodyPr wrap="square" rtlCol="0">
            <a:spAutoFit/>
          </a:bodyPr>
          <a:lstStyle/>
          <a:p>
            <a:pPr algn="ctr" rtl="0"/>
            <a:r>
              <a:rPr lang="pt-BR" spc="-40" dirty="0">
                <a:solidFill>
                  <a:srgbClr val="444444"/>
                </a:solidFill>
                <a:latin typeface="Amazon Ember Light" panose="020B0403020204020204" pitchFamily="34" charset="0"/>
                <a:ea typeface="Amazon Ember Light" panose="020B0403020204020204" pitchFamily="34" charset="0"/>
                <a:cs typeface="Amazon Ember Light" panose="020B0403020204020204" pitchFamily="34" charset="0"/>
              </a:rPr>
              <a:t>Movimenta automaticamente </a:t>
            </a:r>
            <a:r>
              <a:rPr lang="pt-BR" spc="-40" dirty="0" smtClean="0">
                <a:solidFill>
                  <a:srgbClr val="444444"/>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pc="-40" dirty="0" smtClean="0">
                <a:solidFill>
                  <a:srgbClr val="444444"/>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pc="-40" dirty="0" smtClean="0">
                <a:solidFill>
                  <a:srgbClr val="444444"/>
                </a:solidFill>
                <a:latin typeface="Amazon Ember Light" panose="020B0403020204020204" pitchFamily="34" charset="0"/>
                <a:ea typeface="Amazon Ember Light" panose="020B0403020204020204" pitchFamily="34" charset="0"/>
                <a:cs typeface="Amazon Ember Light" panose="020B0403020204020204" pitchFamily="34" charset="0"/>
              </a:rPr>
              <a:t>os objetos </a:t>
            </a:r>
            <a:r>
              <a:rPr lang="pt-BR" spc="-40" dirty="0">
                <a:solidFill>
                  <a:srgbClr val="444444"/>
                </a:solidFill>
                <a:latin typeface="Amazon Ember Light" panose="020B0403020204020204" pitchFamily="34" charset="0"/>
                <a:ea typeface="Amazon Ember Light" panose="020B0403020204020204" pitchFamily="34" charset="0"/>
                <a:cs typeface="Amazon Ember Light" panose="020B0403020204020204" pitchFamily="34" charset="0"/>
              </a:rPr>
              <a:t>entre classes de armazenamento com base nos padrões de acesso aos dados.</a:t>
            </a:r>
            <a:endParaRPr lang="en-US" spc="-4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TextBox 11">
            <a:extLst>
              <a:ext uri="{FF2B5EF4-FFF2-40B4-BE49-F238E27FC236}">
                <a16:creationId xmlns:a16="http://schemas.microsoft.com/office/drawing/2014/main" id="{730DE8E7-4BF4-DF49-9DC9-1E8CD3366F77}"/>
              </a:ext>
            </a:extLst>
          </p:cNvPr>
          <p:cNvSpPr txBox="1"/>
          <p:nvPr/>
        </p:nvSpPr>
        <p:spPr>
          <a:xfrm>
            <a:off x="3709111" y="2168494"/>
            <a:ext cx="3878701" cy="707886"/>
          </a:xfrm>
          <a:prstGeom prst="rect">
            <a:avLst/>
          </a:prstGeom>
          <a:noFill/>
        </p:spPr>
        <p:txBody>
          <a:bodyPr wrap="square" rtlCol="0">
            <a:spAutoFit/>
          </a:bodyPr>
          <a:lstStyle/>
          <a:p>
            <a:pPr rtl="0"/>
            <a:r>
              <a:rPr lang="pt-BR" sz="2000" b="1">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S3 Standard: </a:t>
            </a:r>
          </a:p>
          <a:p>
            <a:pPr rtl="0"/>
            <a:r>
              <a:rPr lang="pt-BR" sz="200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Dados acessados com frequência</a:t>
            </a:r>
          </a:p>
        </p:txBody>
      </p:sp>
      <p:sp>
        <p:nvSpPr>
          <p:cNvPr id="33" name="TextBox 32">
            <a:extLst>
              <a:ext uri="{FF2B5EF4-FFF2-40B4-BE49-F238E27FC236}">
                <a16:creationId xmlns:a16="http://schemas.microsoft.com/office/drawing/2014/main" id="{6E24F381-FC85-2647-8A41-7FBA141BFD18}"/>
              </a:ext>
            </a:extLst>
          </p:cNvPr>
          <p:cNvSpPr txBox="1"/>
          <p:nvPr/>
        </p:nvSpPr>
        <p:spPr>
          <a:xfrm>
            <a:off x="3725937" y="3150493"/>
            <a:ext cx="7046079" cy="707886"/>
          </a:xfrm>
          <a:prstGeom prst="rect">
            <a:avLst/>
          </a:prstGeom>
          <a:noFill/>
        </p:spPr>
        <p:txBody>
          <a:bodyPr wrap="square" rtlCol="0">
            <a:spAutoFit/>
          </a:bodyPr>
          <a:lstStyle/>
          <a:p>
            <a:pPr rtl="0"/>
            <a:r>
              <a:rPr lang="pt-BR" sz="2000" b="1">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S3 Standard IA: </a:t>
            </a:r>
          </a:p>
          <a:p>
            <a:pPr rtl="0"/>
            <a:r>
              <a:rPr lang="pt-BR" sz="200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Dados duradouros acessados com pouca frequência</a:t>
            </a:r>
          </a:p>
        </p:txBody>
      </p:sp>
      <p:pic>
        <p:nvPicPr>
          <p:cNvPr id="39" name="Graphic 38">
            <a:extLst>
              <a:ext uri="{FF2B5EF4-FFF2-40B4-BE49-F238E27FC236}">
                <a16:creationId xmlns:a16="http://schemas.microsoft.com/office/drawing/2014/main" id="{BE24A120-8F49-AB4B-9872-17D934B48308}"/>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0411068" y="2878056"/>
            <a:ext cx="1090797" cy="1090797"/>
          </a:xfrm>
          <a:prstGeom prst="rect">
            <a:avLst/>
          </a:prstGeom>
        </p:spPr>
      </p:pic>
      <p:sp>
        <p:nvSpPr>
          <p:cNvPr id="14" name="TextBox 13">
            <a:extLst>
              <a:ext uri="{FF2B5EF4-FFF2-40B4-BE49-F238E27FC236}">
                <a16:creationId xmlns:a16="http://schemas.microsoft.com/office/drawing/2014/main" id="{6BBB876F-C293-6B46-86B2-0DAEFABD5FB2}"/>
              </a:ext>
            </a:extLst>
          </p:cNvPr>
          <p:cNvSpPr txBox="1"/>
          <p:nvPr/>
        </p:nvSpPr>
        <p:spPr>
          <a:xfrm>
            <a:off x="3725935" y="4167655"/>
            <a:ext cx="7775929" cy="707886"/>
          </a:xfrm>
          <a:prstGeom prst="rect">
            <a:avLst/>
          </a:prstGeom>
          <a:noFill/>
        </p:spPr>
        <p:txBody>
          <a:bodyPr wrap="square" rtlCol="0">
            <a:spAutoFit/>
          </a:bodyPr>
          <a:lstStyle/>
          <a:p>
            <a:pPr rtl="0"/>
            <a:r>
              <a:rPr lang="pt-BR" sz="2000" b="1">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S3 One Zone IA: </a:t>
            </a:r>
          </a:p>
          <a:p>
            <a:pPr rtl="0"/>
            <a:r>
              <a:rPr lang="pt-BR" sz="200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Dados duradouros, não críticos e acessados com pouca frequência</a:t>
            </a:r>
          </a:p>
        </p:txBody>
      </p:sp>
      <p:sp>
        <p:nvSpPr>
          <p:cNvPr id="21" name="TextBox 20">
            <a:extLst>
              <a:ext uri="{FF2B5EF4-FFF2-40B4-BE49-F238E27FC236}">
                <a16:creationId xmlns:a16="http://schemas.microsoft.com/office/drawing/2014/main" id="{620D4943-68AD-1F48-B12C-51BF030E36A5}"/>
              </a:ext>
            </a:extLst>
          </p:cNvPr>
          <p:cNvSpPr txBox="1"/>
          <p:nvPr/>
        </p:nvSpPr>
        <p:spPr>
          <a:xfrm>
            <a:off x="3684062" y="5153590"/>
            <a:ext cx="5957472" cy="707886"/>
          </a:xfrm>
          <a:prstGeom prst="rect">
            <a:avLst/>
          </a:prstGeom>
          <a:noFill/>
        </p:spPr>
        <p:txBody>
          <a:bodyPr wrap="square" rtlCol="0">
            <a:spAutoFit/>
          </a:bodyPr>
          <a:lstStyle/>
          <a:p>
            <a:pPr rtl="0"/>
            <a:r>
              <a:rPr lang="pt-BR" sz="2000" b="1">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Amazon S3 Glacier ou Deep Archive </a:t>
            </a:r>
          </a:p>
          <a:p>
            <a:pPr rtl="0"/>
            <a:r>
              <a:rPr lang="pt-BR" sz="200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Arquivamento de dados raramente acessados</a:t>
            </a:r>
          </a:p>
        </p:txBody>
      </p:sp>
      <p:pic>
        <p:nvPicPr>
          <p:cNvPr id="24" name="Graphic 23">
            <a:extLst>
              <a:ext uri="{FF2B5EF4-FFF2-40B4-BE49-F238E27FC236}">
                <a16:creationId xmlns:a16="http://schemas.microsoft.com/office/drawing/2014/main" id="{6C5343A1-6A22-7A47-922A-4618503EC728}"/>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979968" y="6105350"/>
            <a:ext cx="457200" cy="457200"/>
          </a:xfrm>
          <a:prstGeom prst="rect">
            <a:avLst/>
          </a:prstGeom>
        </p:spPr>
      </p:pic>
      <p:sp>
        <p:nvSpPr>
          <p:cNvPr id="4" name="TextBox 3">
            <a:extLst>
              <a:ext uri="{FF2B5EF4-FFF2-40B4-BE49-F238E27FC236}">
                <a16:creationId xmlns:a16="http://schemas.microsoft.com/office/drawing/2014/main" id="{8E12942E-1344-CB44-9E4E-5BFD201624F3}"/>
              </a:ext>
            </a:extLst>
          </p:cNvPr>
          <p:cNvSpPr txBox="1"/>
          <p:nvPr/>
        </p:nvSpPr>
        <p:spPr>
          <a:xfrm>
            <a:off x="5358877" y="6132734"/>
            <a:ext cx="6142987" cy="400110"/>
          </a:xfrm>
          <a:prstGeom prst="rect">
            <a:avLst/>
          </a:prstGeom>
          <a:noFill/>
        </p:spPr>
        <p:txBody>
          <a:bodyPr wrap="square" rtlCol="0">
            <a:spAutoFit/>
          </a:bodyPr>
          <a:lstStyle/>
          <a:p>
            <a:pPr rtl="0"/>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Detalhes</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hlinkClick r:id="rId9"/>
              </a:rPr>
              <a:t>da </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hlinkClick r:id="rId9"/>
              </a:rPr>
              <a:t>classe de armazenamento do </a:t>
            </a:r>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hlinkClick r:id="rId9"/>
              </a:rPr>
              <a:t>Amazon</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hlinkClick r:id="rId9"/>
              </a:rPr>
              <a:t> S3</a:t>
            </a:r>
            <a:endParaRPr lang="pt-BR" sz="2000" dirty="0">
              <a:latin typeface="Amazon Ember Light" panose="020B0403020204020204" pitchFamily="34" charset="0"/>
              <a:ea typeface="Amazon Ember Light" panose="020B0403020204020204" pitchFamily="34" charset="0"/>
              <a:cs typeface="Amazon Ember Light" panose="020B0403020204020204" pitchFamily="34" charset="0"/>
              <a:hlinkClick r:id="rId10"/>
            </a:endParaRPr>
          </a:p>
        </p:txBody>
      </p:sp>
    </p:spTree>
    <p:custDataLst>
      <p:tags r:id="rId1"/>
    </p:custDataLst>
    <p:extLst>
      <p:ext uri="{BB962C8B-B14F-4D97-AF65-F5344CB8AC3E}">
        <p14:creationId xmlns:p14="http://schemas.microsoft.com/office/powerpoint/2010/main" val="2191519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rtlCol="0"/>
          <a:lstStyle/>
          <a:p>
            <a:pPr rtl="0"/>
            <a:r>
              <a:rPr lang="pt-BR"/>
              <a:t>Políticas de ciclo de vida do Amazon S3</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419100" y="1528175"/>
            <a:ext cx="11353800" cy="1036480"/>
          </a:xfrm>
        </p:spPr>
        <p:txBody>
          <a:bodyPr rtlCol="0"/>
          <a:lstStyle/>
          <a:p>
            <a:pPr marL="0" indent="0" rtl="0">
              <a:buNone/>
            </a:pPr>
            <a:r>
              <a:rPr lang="pt-BR" dirty="0"/>
              <a:t>Configure uma </a:t>
            </a:r>
            <a:r>
              <a:rPr lang="pt-BR" b="1" dirty="0">
                <a:solidFill>
                  <a:schemeClr val="accent5"/>
                </a:solidFill>
              </a:rPr>
              <a:t>política de ciclo de vida do </a:t>
            </a:r>
            <a:r>
              <a:rPr lang="pt-BR" b="1" dirty="0" err="1">
                <a:solidFill>
                  <a:schemeClr val="accent5"/>
                </a:solidFill>
              </a:rPr>
              <a:t>Amazon</a:t>
            </a:r>
            <a:r>
              <a:rPr lang="pt-BR" b="1" dirty="0">
                <a:solidFill>
                  <a:schemeClr val="accent5"/>
                </a:solidFill>
              </a:rPr>
              <a:t> S3 </a:t>
            </a:r>
            <a:r>
              <a:rPr lang="pt-BR" dirty="0"/>
              <a:t>para excluir </a:t>
            </a:r>
            <a:r>
              <a:rPr lang="pt-BR" dirty="0" smtClean="0"/>
              <a:t/>
            </a:r>
            <a:br>
              <a:rPr lang="pt-BR" dirty="0" smtClean="0"/>
            </a:br>
            <a:r>
              <a:rPr lang="pt-BR" dirty="0" smtClean="0"/>
              <a:t>ou </a:t>
            </a:r>
            <a:r>
              <a:rPr lang="pt-BR" dirty="0"/>
              <a:t>mover objetos com base na idade deles. </a:t>
            </a:r>
          </a:p>
        </p:txBody>
      </p:sp>
      <p:grpSp>
        <p:nvGrpSpPr>
          <p:cNvPr id="5" name="Group 4" descr="graphic shows an object named video.mp4 advancing through a lifecycle policy. It starts in S3 standard, then after 30 days it moves to Standard-IA, then 60 days later to Glacier, and finally 365 days later it is deleted.">
            <a:extLst>
              <a:ext uri="{FF2B5EF4-FFF2-40B4-BE49-F238E27FC236}">
                <a16:creationId xmlns:a16="http://schemas.microsoft.com/office/drawing/2014/main" id="{8D3075B7-B61B-544B-84E6-F6EAF165DC7F}"/>
              </a:ext>
            </a:extLst>
          </p:cNvPr>
          <p:cNvGrpSpPr/>
          <p:nvPr/>
        </p:nvGrpSpPr>
        <p:grpSpPr>
          <a:xfrm>
            <a:off x="850374" y="2671161"/>
            <a:ext cx="10491254" cy="2716718"/>
            <a:chOff x="850374" y="2671161"/>
            <a:chExt cx="10491254" cy="2716718"/>
          </a:xfrm>
        </p:grpSpPr>
        <p:pic>
          <p:nvPicPr>
            <p:cNvPr id="6" name="Picture 2" descr="Garbage, Basket, Bin, Trash, Rubbish, Waste, Metal, Can">
              <a:extLst>
                <a:ext uri="{FF2B5EF4-FFF2-40B4-BE49-F238E27FC236}">
                  <a16:creationId xmlns:a16="http://schemas.microsoft.com/office/drawing/2014/main" id="{F4A83601-093E-7442-A62A-CA10C3AAD6E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347589" y="3777028"/>
              <a:ext cx="910855" cy="9490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52">
              <a:extLst>
                <a:ext uri="{FF2B5EF4-FFF2-40B4-BE49-F238E27FC236}">
                  <a16:creationId xmlns:a16="http://schemas.microsoft.com/office/drawing/2014/main" id="{C690B438-B4E8-7F4B-9B1D-06B12B77A748}"/>
                </a:ext>
              </a:extLst>
            </p:cNvPr>
            <p:cNvSpPr txBox="1">
              <a:spLocks noChangeArrowheads="1"/>
            </p:cNvSpPr>
            <p:nvPr/>
          </p:nvSpPr>
          <p:spPr bwMode="auto">
            <a:xfrm>
              <a:off x="10264406" y="2857725"/>
              <a:ext cx="107722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2000" dirty="0">
                  <a:latin typeface="+mn-lt"/>
                  <a:ea typeface="Amazon Ember" panose="020B0603020204020204" pitchFamily="34" charset="0"/>
                  <a:cs typeface="Amazon Ember" panose="020B0603020204020204" pitchFamily="34" charset="0"/>
                </a:rPr>
                <a:t>Excluir</a:t>
              </a:r>
            </a:p>
          </p:txBody>
        </p:sp>
        <p:sp>
          <p:nvSpPr>
            <p:cNvPr id="62" name="TextBox 52">
              <a:extLst>
                <a:ext uri="{FF2B5EF4-FFF2-40B4-BE49-F238E27FC236}">
                  <a16:creationId xmlns:a16="http://schemas.microsoft.com/office/drawing/2014/main" id="{77E854E4-19C6-FE43-9E98-D6CA6E3D6C8E}"/>
                </a:ext>
              </a:extLst>
            </p:cNvPr>
            <p:cNvSpPr txBox="1">
              <a:spLocks noChangeArrowheads="1"/>
            </p:cNvSpPr>
            <p:nvPr/>
          </p:nvSpPr>
          <p:spPr bwMode="auto">
            <a:xfrm>
              <a:off x="7126396" y="2671161"/>
              <a:ext cx="1985151" cy="2716716"/>
            </a:xfrm>
            <a:prstGeom prst="roundRect">
              <a:avLst/>
            </a:prstGeom>
            <a:noFill/>
            <a:ln w="38100">
              <a:solidFill>
                <a:schemeClr val="accent4"/>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2000">
                  <a:latin typeface="Amazon Ember" panose="02000000000000000000" pitchFamily="2" charset="0"/>
                  <a:ea typeface="Amazon Ember" panose="02000000000000000000" pitchFamily="2" charset="0"/>
                  <a:cs typeface="Amazon Ember" panose="020B0603020204020204" pitchFamily="34" charset="0"/>
                </a:rPr>
                <a:t>Amazon S3 Glacier</a:t>
              </a:r>
            </a:p>
          </p:txBody>
        </p:sp>
        <p:grpSp>
          <p:nvGrpSpPr>
            <p:cNvPr id="63" name="Group 62">
              <a:extLst>
                <a:ext uri="{FF2B5EF4-FFF2-40B4-BE49-F238E27FC236}">
                  <a16:creationId xmlns:a16="http://schemas.microsoft.com/office/drawing/2014/main" id="{01CDD834-71F3-8E4D-B944-1DFB181D5A02}"/>
                </a:ext>
              </a:extLst>
            </p:cNvPr>
            <p:cNvGrpSpPr/>
            <p:nvPr/>
          </p:nvGrpSpPr>
          <p:grpSpPr>
            <a:xfrm>
              <a:off x="8832858" y="3542759"/>
              <a:ext cx="1513454" cy="838740"/>
              <a:chOff x="1847653" y="2965826"/>
              <a:chExt cx="1219582" cy="675879"/>
            </a:xfrm>
            <a:solidFill>
              <a:schemeClr val="accent6">
                <a:lumMod val="40000"/>
                <a:lumOff val="60000"/>
              </a:schemeClr>
            </a:solidFill>
          </p:grpSpPr>
          <p:sp>
            <p:nvSpPr>
              <p:cNvPr id="66" name="Right Arrow 65">
                <a:extLst>
                  <a:ext uri="{FF2B5EF4-FFF2-40B4-BE49-F238E27FC236}">
                    <a16:creationId xmlns:a16="http://schemas.microsoft.com/office/drawing/2014/main" id="{B7F7FFD0-3584-F749-9C63-5A0B85C2BD5B}"/>
                  </a:ext>
                </a:extLst>
              </p:cNvPr>
              <p:cNvSpPr/>
              <p:nvPr/>
            </p:nvSpPr>
            <p:spPr>
              <a:xfrm>
                <a:off x="1847653" y="2965826"/>
                <a:ext cx="1219582" cy="675879"/>
              </a:xfrm>
              <a:prstGeom prst="rightArrow">
                <a:avLst/>
              </a:prstGeom>
              <a:solidFill>
                <a:schemeClr val="accent2">
                  <a:lumMod val="5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16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67" name="TextBox 9">
                <a:extLst>
                  <a:ext uri="{FF2B5EF4-FFF2-40B4-BE49-F238E27FC236}">
                    <a16:creationId xmlns:a16="http://schemas.microsoft.com/office/drawing/2014/main" id="{C354516F-F536-C74B-B4F6-0F3C6EA213B3}"/>
                  </a:ext>
                </a:extLst>
              </p:cNvPr>
              <p:cNvSpPr txBox="1"/>
              <p:nvPr/>
            </p:nvSpPr>
            <p:spPr>
              <a:xfrm>
                <a:off x="2069628" y="3166605"/>
                <a:ext cx="751580" cy="274320"/>
              </a:xfrm>
              <a:prstGeom prst="rect">
                <a:avLst/>
              </a:prstGeom>
              <a:noFill/>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60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365 dias</a:t>
                </a:r>
              </a:p>
            </p:txBody>
          </p:sp>
        </p:grpSp>
        <p:sp>
          <p:nvSpPr>
            <p:cNvPr id="65" name="TextBox 52">
              <a:extLst>
                <a:ext uri="{FF2B5EF4-FFF2-40B4-BE49-F238E27FC236}">
                  <a16:creationId xmlns:a16="http://schemas.microsoft.com/office/drawing/2014/main" id="{8E94DA72-9106-9B40-809E-82B5958B8C23}"/>
                </a:ext>
              </a:extLst>
            </p:cNvPr>
            <p:cNvSpPr txBox="1">
              <a:spLocks noChangeArrowheads="1"/>
            </p:cNvSpPr>
            <p:nvPr/>
          </p:nvSpPr>
          <p:spPr bwMode="auto">
            <a:xfrm>
              <a:off x="7183602" y="4631382"/>
              <a:ext cx="190228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pt-BR" sz="2000" i="1">
                  <a:latin typeface="+mn-lt"/>
                  <a:ea typeface="Amazon Ember Light" panose="020B0403020204020204" pitchFamily="34" charset="0"/>
                  <a:cs typeface="Amazon Ember Light" panose="020B0403020204020204" pitchFamily="34" charset="0"/>
                </a:rPr>
                <a:t>video.mp4</a:t>
              </a:r>
            </a:p>
          </p:txBody>
        </p:sp>
        <p:sp>
          <p:nvSpPr>
            <p:cNvPr id="55" name="TextBox 52">
              <a:extLst>
                <a:ext uri="{FF2B5EF4-FFF2-40B4-BE49-F238E27FC236}">
                  <a16:creationId xmlns:a16="http://schemas.microsoft.com/office/drawing/2014/main" id="{824D4D5F-67A6-E64E-B022-383D52D8786D}"/>
                </a:ext>
              </a:extLst>
            </p:cNvPr>
            <p:cNvSpPr txBox="1">
              <a:spLocks noChangeArrowheads="1"/>
            </p:cNvSpPr>
            <p:nvPr/>
          </p:nvSpPr>
          <p:spPr bwMode="auto">
            <a:xfrm>
              <a:off x="3988385" y="2671162"/>
              <a:ext cx="1985151" cy="2716716"/>
            </a:xfrm>
            <a:prstGeom prst="roundRect">
              <a:avLst/>
            </a:prstGeom>
            <a:noFill/>
            <a:ln w="38100">
              <a:solidFill>
                <a:schemeClr val="accent6"/>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2000" dirty="0" err="1">
                  <a:latin typeface="Amazon Ember" panose="02000000000000000000" pitchFamily="2" charset="0"/>
                  <a:ea typeface="Amazon Ember" panose="02000000000000000000" pitchFamily="2" charset="0"/>
                  <a:cs typeface="Amazon Ember" panose="020B0603020204020204" pitchFamily="34" charset="0"/>
                </a:rPr>
                <a:t>Amazon</a:t>
              </a:r>
              <a:r>
                <a:rPr lang="pt-BR" sz="2000" dirty="0">
                  <a:latin typeface="Amazon Ember" panose="02000000000000000000" pitchFamily="2" charset="0"/>
                  <a:ea typeface="Amazon Ember" panose="02000000000000000000" pitchFamily="2" charset="0"/>
                  <a:cs typeface="Amazon Ember" panose="020B0603020204020204" pitchFamily="34" charset="0"/>
                </a:rPr>
                <a:t> S3 Standard – IA</a:t>
              </a:r>
            </a:p>
          </p:txBody>
        </p:sp>
        <p:grpSp>
          <p:nvGrpSpPr>
            <p:cNvPr id="56" name="Group 55">
              <a:extLst>
                <a:ext uri="{FF2B5EF4-FFF2-40B4-BE49-F238E27FC236}">
                  <a16:creationId xmlns:a16="http://schemas.microsoft.com/office/drawing/2014/main" id="{4E750C7F-9270-8747-BD3D-51255F81AF49}"/>
                </a:ext>
              </a:extLst>
            </p:cNvPr>
            <p:cNvGrpSpPr/>
            <p:nvPr/>
          </p:nvGrpSpPr>
          <p:grpSpPr>
            <a:xfrm>
              <a:off x="5694847" y="3542760"/>
              <a:ext cx="1513454" cy="838740"/>
              <a:chOff x="1847653" y="2965826"/>
              <a:chExt cx="1219582" cy="675879"/>
            </a:xfrm>
            <a:solidFill>
              <a:schemeClr val="accent6">
                <a:lumMod val="40000"/>
                <a:lumOff val="60000"/>
              </a:schemeClr>
            </a:solidFill>
          </p:grpSpPr>
          <p:sp>
            <p:nvSpPr>
              <p:cNvPr id="59" name="Right Arrow 58">
                <a:extLst>
                  <a:ext uri="{FF2B5EF4-FFF2-40B4-BE49-F238E27FC236}">
                    <a16:creationId xmlns:a16="http://schemas.microsoft.com/office/drawing/2014/main" id="{6A19191D-5BD9-1743-B961-E579EFD3F757}"/>
                  </a:ext>
                </a:extLst>
              </p:cNvPr>
              <p:cNvSpPr/>
              <p:nvPr/>
            </p:nvSpPr>
            <p:spPr>
              <a:xfrm>
                <a:off x="1847653" y="2965826"/>
                <a:ext cx="1219582" cy="675879"/>
              </a:xfrm>
              <a:prstGeom prst="rightArrow">
                <a:avLst/>
              </a:prstGeom>
              <a:solidFill>
                <a:schemeClr val="accent2">
                  <a:lumMod val="5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16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60" name="TextBox 9">
                <a:extLst>
                  <a:ext uri="{FF2B5EF4-FFF2-40B4-BE49-F238E27FC236}">
                    <a16:creationId xmlns:a16="http://schemas.microsoft.com/office/drawing/2014/main" id="{B4DD2AB1-BB06-F34B-A7F3-657A09456B20}"/>
                  </a:ext>
                </a:extLst>
              </p:cNvPr>
              <p:cNvSpPr txBox="1"/>
              <p:nvPr/>
            </p:nvSpPr>
            <p:spPr>
              <a:xfrm>
                <a:off x="2069628" y="3166605"/>
                <a:ext cx="640080" cy="274320"/>
              </a:xfrm>
              <a:prstGeom prst="rect">
                <a:avLst/>
              </a:prstGeom>
              <a:noFill/>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60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60 dias</a:t>
                </a:r>
              </a:p>
            </p:txBody>
          </p:sp>
        </p:grpSp>
        <p:sp>
          <p:nvSpPr>
            <p:cNvPr id="58" name="TextBox 52">
              <a:extLst>
                <a:ext uri="{FF2B5EF4-FFF2-40B4-BE49-F238E27FC236}">
                  <a16:creationId xmlns:a16="http://schemas.microsoft.com/office/drawing/2014/main" id="{BC9ED389-1099-7949-87CF-725304413231}"/>
                </a:ext>
              </a:extLst>
            </p:cNvPr>
            <p:cNvSpPr txBox="1">
              <a:spLocks noChangeArrowheads="1"/>
            </p:cNvSpPr>
            <p:nvPr/>
          </p:nvSpPr>
          <p:spPr bwMode="auto">
            <a:xfrm>
              <a:off x="4029819" y="4631382"/>
              <a:ext cx="190228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pt-BR" sz="2000" i="1">
                  <a:latin typeface="+mn-lt"/>
                  <a:ea typeface="Amazon Ember Light" panose="020B0403020204020204" pitchFamily="34" charset="0"/>
                  <a:cs typeface="Amazon Ember Light" panose="020B0403020204020204" pitchFamily="34" charset="0"/>
                </a:rPr>
                <a:t>video.mp4</a:t>
              </a:r>
            </a:p>
          </p:txBody>
        </p:sp>
        <p:sp>
          <p:nvSpPr>
            <p:cNvPr id="9" name="TextBox 52">
              <a:extLst>
                <a:ext uri="{FF2B5EF4-FFF2-40B4-BE49-F238E27FC236}">
                  <a16:creationId xmlns:a16="http://schemas.microsoft.com/office/drawing/2014/main" id="{EAA796BF-1E88-2342-9AE8-D484A2A035B5}"/>
                </a:ext>
              </a:extLst>
            </p:cNvPr>
            <p:cNvSpPr txBox="1">
              <a:spLocks noChangeArrowheads="1"/>
            </p:cNvSpPr>
            <p:nvPr/>
          </p:nvSpPr>
          <p:spPr bwMode="auto">
            <a:xfrm>
              <a:off x="850374" y="2671163"/>
              <a:ext cx="1985151" cy="2716716"/>
            </a:xfrm>
            <a:prstGeom prst="roundRect">
              <a:avLst/>
            </a:prstGeom>
            <a:noFill/>
            <a:ln w="38100">
              <a:solidFill>
                <a:schemeClr val="accent5"/>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2000">
                  <a:latin typeface="Amazon Ember" panose="02000000000000000000" pitchFamily="2" charset="0"/>
                  <a:ea typeface="Amazon Ember" panose="02000000000000000000" pitchFamily="2" charset="0"/>
                  <a:cs typeface="Amazon Ember" panose="020B0603020204020204" pitchFamily="34" charset="0"/>
                </a:rPr>
                <a:t>Amazon S3 Standard</a:t>
              </a:r>
            </a:p>
          </p:txBody>
        </p:sp>
        <p:grpSp>
          <p:nvGrpSpPr>
            <p:cNvPr id="11" name="Group 10">
              <a:extLst>
                <a:ext uri="{FF2B5EF4-FFF2-40B4-BE49-F238E27FC236}">
                  <a16:creationId xmlns:a16="http://schemas.microsoft.com/office/drawing/2014/main" id="{55B48A8C-EE27-D64F-A51F-66B334B9DBD4}"/>
                </a:ext>
              </a:extLst>
            </p:cNvPr>
            <p:cNvGrpSpPr/>
            <p:nvPr/>
          </p:nvGrpSpPr>
          <p:grpSpPr>
            <a:xfrm>
              <a:off x="2556836" y="3542761"/>
              <a:ext cx="1513454" cy="838740"/>
              <a:chOff x="1847653" y="2965826"/>
              <a:chExt cx="1219582" cy="675879"/>
            </a:xfrm>
            <a:solidFill>
              <a:schemeClr val="accent6">
                <a:lumMod val="40000"/>
                <a:lumOff val="60000"/>
              </a:schemeClr>
            </a:solidFill>
          </p:grpSpPr>
          <p:sp>
            <p:nvSpPr>
              <p:cNvPr id="12" name="Right Arrow 11">
                <a:extLst>
                  <a:ext uri="{FF2B5EF4-FFF2-40B4-BE49-F238E27FC236}">
                    <a16:creationId xmlns:a16="http://schemas.microsoft.com/office/drawing/2014/main" id="{7C2E627D-8341-1C44-B7AE-E86F91F6A4D5}"/>
                  </a:ext>
                </a:extLst>
              </p:cNvPr>
              <p:cNvSpPr/>
              <p:nvPr/>
            </p:nvSpPr>
            <p:spPr>
              <a:xfrm>
                <a:off x="1847653" y="2965826"/>
                <a:ext cx="1219582" cy="675879"/>
              </a:xfrm>
              <a:prstGeom prst="rightArrow">
                <a:avLst/>
              </a:prstGeom>
              <a:solidFill>
                <a:schemeClr val="accent2">
                  <a:lumMod val="5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1600" dirty="0">
                  <a:solidFill>
                    <a:schemeClr val="accent2"/>
                  </a:solidFill>
                  <a:highlight>
                    <a:srgbClr val="535B63"/>
                  </a:highlight>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13" name="TextBox 9">
                <a:extLst>
                  <a:ext uri="{FF2B5EF4-FFF2-40B4-BE49-F238E27FC236}">
                    <a16:creationId xmlns:a16="http://schemas.microsoft.com/office/drawing/2014/main" id="{3642552B-3656-8D4F-8D0C-9D470DA902DF}"/>
                  </a:ext>
                </a:extLst>
              </p:cNvPr>
              <p:cNvSpPr txBox="1"/>
              <p:nvPr/>
            </p:nvSpPr>
            <p:spPr>
              <a:xfrm>
                <a:off x="2069628" y="3166605"/>
                <a:ext cx="640080" cy="274320"/>
              </a:xfrm>
              <a:prstGeom prst="rect">
                <a:avLst/>
              </a:prstGeom>
              <a:noFill/>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60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30 dias</a:t>
                </a:r>
              </a:p>
            </p:txBody>
          </p:sp>
        </p:grpSp>
        <p:sp>
          <p:nvSpPr>
            <p:cNvPr id="21" name="TextBox 52">
              <a:extLst>
                <a:ext uri="{FF2B5EF4-FFF2-40B4-BE49-F238E27FC236}">
                  <a16:creationId xmlns:a16="http://schemas.microsoft.com/office/drawing/2014/main" id="{0C52AC42-D992-A14E-8DD0-B1A1384F4766}"/>
                </a:ext>
              </a:extLst>
            </p:cNvPr>
            <p:cNvSpPr txBox="1">
              <a:spLocks noChangeArrowheads="1"/>
            </p:cNvSpPr>
            <p:nvPr/>
          </p:nvSpPr>
          <p:spPr bwMode="auto">
            <a:xfrm>
              <a:off x="891496" y="4631382"/>
              <a:ext cx="190228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2000" i="1">
                  <a:latin typeface="+mn-lt"/>
                  <a:ea typeface="Amazon Ember Light" panose="020B0403020204020204" pitchFamily="34" charset="0"/>
                  <a:cs typeface="Amazon Ember Light" panose="020B0403020204020204" pitchFamily="34" charset="0"/>
                </a:rPr>
                <a:t>video.mp4</a:t>
              </a:r>
            </a:p>
          </p:txBody>
        </p:sp>
        <p:pic>
          <p:nvPicPr>
            <p:cNvPr id="31" name="Graphic 30">
              <a:extLst>
                <a:ext uri="{FF2B5EF4-FFF2-40B4-BE49-F238E27FC236}">
                  <a16:creationId xmlns:a16="http://schemas.microsoft.com/office/drawing/2014/main" id="{7CD3AF06-8B40-AE43-9DC3-408C6A97CF56}"/>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314968" y="3429000"/>
              <a:ext cx="1061440" cy="1061440"/>
            </a:xfrm>
            <a:prstGeom prst="rect">
              <a:avLst/>
            </a:prstGeom>
          </p:spPr>
        </p:pic>
        <p:pic>
          <p:nvPicPr>
            <p:cNvPr id="32" name="Graphic 31">
              <a:extLst>
                <a:ext uri="{FF2B5EF4-FFF2-40B4-BE49-F238E27FC236}">
                  <a16:creationId xmlns:a16="http://schemas.microsoft.com/office/drawing/2014/main" id="{91466B1C-498E-3B48-BDB2-D764D82C649E}"/>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445750" y="3481960"/>
              <a:ext cx="1061440" cy="1061440"/>
            </a:xfrm>
            <a:prstGeom prst="rect">
              <a:avLst/>
            </a:prstGeom>
          </p:spPr>
        </p:pic>
        <p:pic>
          <p:nvPicPr>
            <p:cNvPr id="33" name="Graphic 32">
              <a:extLst>
                <a:ext uri="{FF2B5EF4-FFF2-40B4-BE49-F238E27FC236}">
                  <a16:creationId xmlns:a16="http://schemas.microsoft.com/office/drawing/2014/main" id="{463F0569-D645-A242-843C-9F5313E8539F}"/>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588251" y="3463436"/>
              <a:ext cx="1061440" cy="1061440"/>
            </a:xfrm>
            <a:prstGeom prst="rect">
              <a:avLst/>
            </a:prstGeom>
          </p:spPr>
        </p:pic>
      </p:grpSp>
    </p:spTree>
    <p:custDataLst>
      <p:tags r:id="rId1"/>
    </p:custDataLst>
    <p:extLst>
      <p:ext uri="{BB962C8B-B14F-4D97-AF65-F5344CB8AC3E}">
        <p14:creationId xmlns:p14="http://schemas.microsoft.com/office/powerpoint/2010/main" val="352655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buNone/>
            </a:pPr>
            <a:r>
              <a:rPr lang="pt-BR" dirty="0"/>
              <a:t>Ao final deste módulo, você deverá ser capaz de:</a:t>
            </a:r>
          </a:p>
          <a:p>
            <a:pPr rtl="0"/>
            <a:r>
              <a:rPr lang="pt-BR" sz="2400" dirty="0"/>
              <a:t>Reconhecer os problemas que o </a:t>
            </a:r>
            <a:r>
              <a:rPr lang="pt-BR" sz="2400" dirty="0" err="1"/>
              <a:t>Amazon</a:t>
            </a:r>
            <a:r>
              <a:rPr lang="pt-BR" sz="2400" dirty="0"/>
              <a:t> </a:t>
            </a:r>
            <a:r>
              <a:rPr lang="pt-BR" sz="2400" dirty="0" err="1"/>
              <a:t>Simple</a:t>
            </a:r>
            <a:r>
              <a:rPr lang="pt-BR" sz="2400" dirty="0"/>
              <a:t> </a:t>
            </a:r>
            <a:r>
              <a:rPr lang="pt-BR" sz="2400" dirty="0" err="1"/>
              <a:t>Storage</a:t>
            </a:r>
            <a:r>
              <a:rPr lang="pt-BR" sz="2400" dirty="0"/>
              <a:t> Service (</a:t>
            </a:r>
            <a:r>
              <a:rPr lang="pt-BR" sz="2400" dirty="0" err="1"/>
              <a:t>Amazon</a:t>
            </a:r>
            <a:r>
              <a:rPr lang="pt-BR" sz="2400" dirty="0"/>
              <a:t> S3) pode resolver</a:t>
            </a:r>
          </a:p>
          <a:p>
            <a:pPr rtl="0"/>
            <a:r>
              <a:rPr lang="pt-BR" sz="2400" dirty="0"/>
              <a:t>Descrever como armazenar conteúdo de forma eficiente usando o </a:t>
            </a:r>
            <a:r>
              <a:rPr lang="pt-BR" sz="2400" dirty="0" err="1"/>
              <a:t>Amazon</a:t>
            </a:r>
            <a:r>
              <a:rPr lang="pt-BR" sz="2400" dirty="0"/>
              <a:t> S3</a:t>
            </a:r>
          </a:p>
          <a:p>
            <a:pPr rtl="0"/>
            <a:r>
              <a:rPr lang="pt-BR" sz="2400" dirty="0"/>
              <a:t>Reconhecer as várias classes de armazenamento e as considerações de custo </a:t>
            </a:r>
            <a:r>
              <a:rPr lang="pt-BR" sz="2400" dirty="0" smtClean="0"/>
              <a:t/>
            </a:r>
            <a:br>
              <a:rPr lang="pt-BR" sz="2400" dirty="0" smtClean="0"/>
            </a:br>
            <a:r>
              <a:rPr lang="pt-BR" sz="2400" dirty="0" smtClean="0"/>
              <a:t>do </a:t>
            </a:r>
            <a:r>
              <a:rPr lang="pt-BR" sz="2400" dirty="0" err="1"/>
              <a:t>Amazon</a:t>
            </a:r>
            <a:r>
              <a:rPr lang="pt-BR" sz="2400" dirty="0"/>
              <a:t> S3</a:t>
            </a:r>
          </a:p>
          <a:p>
            <a:pPr rtl="0"/>
            <a:r>
              <a:rPr lang="pt-BR" sz="2400" dirty="0"/>
              <a:t>Descrever como movimentar dados no </a:t>
            </a:r>
            <a:r>
              <a:rPr lang="pt-BR" sz="2400" dirty="0" err="1"/>
              <a:t>Amazon</a:t>
            </a:r>
            <a:r>
              <a:rPr lang="pt-BR" sz="2400" dirty="0"/>
              <a:t> S3</a:t>
            </a:r>
          </a:p>
          <a:p>
            <a:pPr rtl="0"/>
            <a:r>
              <a:rPr lang="pt-BR" sz="2400" dirty="0"/>
              <a:t>Descrever como escolher uma região</a:t>
            </a:r>
          </a:p>
          <a:p>
            <a:pPr rtl="0"/>
            <a:r>
              <a:rPr lang="pt-BR" sz="2400" dirty="0"/>
              <a:t>Criar um site estático</a:t>
            </a:r>
            <a:endParaRPr lang="en-US" sz="2400"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a:t>Custos do Amazon S3</a:t>
            </a:r>
          </a:p>
        </p:txBody>
      </p:sp>
      <p:graphicFrame>
        <p:nvGraphicFramePr>
          <p:cNvPr id="5" name="Table 4">
            <a:extLst>
              <a:ext uri="{FF2B5EF4-FFF2-40B4-BE49-F238E27FC236}">
                <a16:creationId xmlns:a16="http://schemas.microsoft.com/office/drawing/2014/main" id="{D32BF077-E021-8D42-ABFC-E684438A459F}"/>
              </a:ext>
            </a:extLst>
          </p:cNvPr>
          <p:cNvGraphicFramePr>
            <a:graphicFrameLocks noGrp="1"/>
          </p:cNvGraphicFramePr>
          <p:nvPr>
            <p:extLst>
              <p:ext uri="{D42A27DB-BD31-4B8C-83A1-F6EECF244321}">
                <p14:modId xmlns:p14="http://schemas.microsoft.com/office/powerpoint/2010/main" val="3672640178"/>
              </p:ext>
            </p:extLst>
          </p:nvPr>
        </p:nvGraphicFramePr>
        <p:xfrm>
          <a:off x="960700" y="2994538"/>
          <a:ext cx="5402000" cy="3652928"/>
        </p:xfrm>
        <a:graphic>
          <a:graphicData uri="http://schemas.openxmlformats.org/drawingml/2006/table">
            <a:tbl>
              <a:tblPr firstRow="1" bandRow="1">
                <a:tableStyleId>{073A0DAA-6AF3-43AB-8588-CEC1D06C72B9}</a:tableStyleId>
              </a:tblPr>
              <a:tblGrid>
                <a:gridCol w="5402000">
                  <a:extLst>
                    <a:ext uri="{9D8B030D-6E8A-4147-A177-3AD203B41FA5}">
                      <a16:colId xmlns:a16="http://schemas.microsoft.com/office/drawing/2014/main" val="3142220689"/>
                    </a:ext>
                  </a:extLst>
                </a:gridCol>
              </a:tblGrid>
              <a:tr h="817475">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2400" b="0" dirty="0">
                          <a:latin typeface="Amazon Ember" panose="02000000000000000000" pitchFamily="2" charset="0"/>
                          <a:ea typeface="Amazon Ember" panose="02000000000000000000" pitchFamily="2" charset="0"/>
                        </a:rPr>
                        <a:t>Pague apenas pelo uso, incluindo:</a:t>
                      </a:r>
                    </a:p>
                    <a:p>
                      <a:pPr marL="0" marR="0" lvl="0" indent="0" algn="l" defTabSz="914199"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199" rtl="0" eaLnBrk="1" fontAlgn="auto" latinLnBrk="0" hangingPunct="1">
                        <a:lnSpc>
                          <a:spcPct val="100000"/>
                        </a:lnSpc>
                        <a:spcBef>
                          <a:spcPts val="0"/>
                        </a:spcBef>
                        <a:spcAft>
                          <a:spcPts val="0"/>
                        </a:spcAft>
                        <a:buClrTx/>
                        <a:buSzTx/>
                        <a:buFontTx/>
                        <a:buNone/>
                        <a:tabLst/>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423287182"/>
                  </a:ext>
                </a:extLst>
              </a:tr>
              <a:tr h="62470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2000" b="0" dirty="0" err="1"/>
                        <a:t>GBs</a:t>
                      </a:r>
                      <a:r>
                        <a:rPr lang="pt-BR" sz="2000" b="0" dirty="0"/>
                        <a:t> de objetos armazenados (por mês). </a:t>
                      </a:r>
                      <a:r>
                        <a:rPr lang="pt-BR" sz="2000" b="0" dirty="0" smtClean="0"/>
                        <a:t/>
                      </a:r>
                      <a:br>
                        <a:rPr lang="pt-BR" sz="2000" b="0" dirty="0" smtClean="0"/>
                      </a:br>
                      <a:r>
                        <a:rPr lang="pt-BR" sz="2000" b="0" i="0" dirty="0" smtClean="0">
                          <a:latin typeface="Amazon Ember Light" panose="020B0403020204020204" pitchFamily="34" charset="0"/>
                          <a:ea typeface="Amazon Ember Light" panose="020B0403020204020204" pitchFamily="34" charset="0"/>
                          <a:cs typeface="Amazon Ember Light" panose="020B0403020204020204" pitchFamily="34" charset="0"/>
                        </a:rPr>
                        <a:t>Preços diferentes por </a:t>
                      </a:r>
                      <a:r>
                        <a:rPr lang="pt-BR" sz="2000" b="0" i="1" dirty="0" smtClean="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região</a:t>
                      </a:r>
                      <a:r>
                        <a:rPr lang="pt-BR" sz="2000" b="0" i="0" dirty="0" smtClean="0">
                          <a:latin typeface="Amazon Ember Light" panose="020B0403020204020204" pitchFamily="34" charset="0"/>
                          <a:ea typeface="Amazon Ember Light" panose="020B0403020204020204" pitchFamily="34" charset="0"/>
                          <a:cs typeface="Amazon Ember Light" panose="020B0403020204020204" pitchFamily="34" charset="0"/>
                        </a:rPr>
                        <a:t> e por </a:t>
                      </a:r>
                      <a:r>
                        <a:rPr lang="pt-BR" sz="2000" b="0" i="1" dirty="0" smtClean="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classe </a:t>
                      </a:r>
                      <a:br>
                        <a:rPr lang="pt-BR" sz="2000" b="0" i="1" dirty="0" smtClean="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br>
                      <a:r>
                        <a:rPr lang="pt-BR" sz="2000" b="0" i="1" dirty="0" smtClean="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de </a:t>
                      </a:r>
                      <a:r>
                        <a:rPr lang="pt-BR" sz="2000" b="0" i="1"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armazenamento</a:t>
                      </a:r>
                      <a:r>
                        <a:rPr lang="pt-BR"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txBody>
                  <a:tcPr anchor="ctr"/>
                </a:tc>
                <a:extLst>
                  <a:ext uri="{0D108BD9-81ED-4DB2-BD59-A6C34878D82A}">
                    <a16:rowId xmlns:a16="http://schemas.microsoft.com/office/drawing/2014/main" val="3238074041"/>
                  </a:ext>
                </a:extLst>
              </a:tr>
              <a:tr h="696368">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2000" spc="-40" baseline="0" dirty="0"/>
                        <a:t>Transfira para outras regiões ou para a Internet.</a:t>
                      </a:r>
                      <a:endParaRPr lang="en-US" sz="2000" b="0" i="0" spc="-40" baseline="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val="1092057174"/>
                  </a:ext>
                </a:extLst>
              </a:tr>
              <a:tr h="999137">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2000" spc="-40" dirty="0"/>
                        <a:t>PUT, COPY, POST, LIST, GET, </a:t>
                      </a:r>
                      <a:r>
                        <a:rPr lang="pt-BR" sz="2000" spc="-40" dirty="0" smtClean="0"/>
                        <a:t>SELECT,</a:t>
                      </a:r>
                      <a:r>
                        <a:rPr lang="pt-BR" sz="2000" spc="-40" baseline="0" dirty="0" smtClean="0"/>
                        <a:t> </a:t>
                      </a:r>
                      <a:r>
                        <a:rPr lang="pt-BR" sz="2000" spc="-40" dirty="0" smtClean="0"/>
                        <a:t>transição </a:t>
                      </a:r>
                      <a:r>
                        <a:rPr lang="pt-BR" sz="2000" spc="-40" dirty="0"/>
                        <a:t>do ciclo de vida, solicitações de recuperação </a:t>
                      </a:r>
                      <a:r>
                        <a:rPr lang="pt-BR" sz="2000" spc="-40" dirty="0" smtClean="0"/>
                        <a:t/>
                      </a:r>
                      <a:br>
                        <a:rPr lang="pt-BR" sz="2000" spc="-40" dirty="0" smtClean="0"/>
                      </a:br>
                      <a:r>
                        <a:rPr lang="pt-BR" sz="2000" spc="-40" dirty="0" smtClean="0"/>
                        <a:t>de </a:t>
                      </a:r>
                      <a:r>
                        <a:rPr lang="pt-BR" sz="2000" spc="-40" dirty="0"/>
                        <a:t>dados.</a:t>
                      </a:r>
                    </a:p>
                  </a:txBody>
                  <a:tcPr anchor="ctr"/>
                </a:tc>
                <a:extLst>
                  <a:ext uri="{0D108BD9-81ED-4DB2-BD59-A6C34878D82A}">
                    <a16:rowId xmlns:a16="http://schemas.microsoft.com/office/drawing/2014/main" val="200606167"/>
                  </a:ext>
                </a:extLst>
              </a:tr>
            </a:tbl>
          </a:graphicData>
        </a:graphic>
      </p:graphicFrame>
      <p:pic>
        <p:nvPicPr>
          <p:cNvPr id="9" name="Graphic 8">
            <a:extLst>
              <a:ext uri="{FF2B5EF4-FFF2-40B4-BE49-F238E27FC236}">
                <a16:creationId xmlns:a16="http://schemas.microsoft.com/office/drawing/2014/main" id="{3F5D82F4-260C-8748-9FDD-EB014BD326AE}"/>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60700" y="1418323"/>
            <a:ext cx="1333498" cy="1333498"/>
          </a:xfrm>
          <a:prstGeom prst="rect">
            <a:avLst/>
          </a:prstGeom>
        </p:spPr>
      </p:pic>
      <p:pic>
        <p:nvPicPr>
          <p:cNvPr id="4" name="Picture 3">
            <a:extLst>
              <a:ext uri="{FF2B5EF4-FFF2-40B4-BE49-F238E27FC236}">
                <a16:creationId xmlns:a16="http://schemas.microsoft.com/office/drawing/2014/main" id="{08EC6D73-80E8-3749-B5EF-933B5B5ADC09}"/>
              </a:ext>
              <a:ext uri="{C183D7F6-B498-43B3-948B-1728B52AA6E4}">
                <adec:decorative xmlns=""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31213" y="1441395"/>
            <a:ext cx="1152920" cy="1114744"/>
          </a:xfrm>
          <a:prstGeom prst="rect">
            <a:avLst/>
          </a:prstGeom>
        </p:spPr>
      </p:pic>
      <p:graphicFrame>
        <p:nvGraphicFramePr>
          <p:cNvPr id="11" name="Table 10">
            <a:extLst>
              <a:ext uri="{FF2B5EF4-FFF2-40B4-BE49-F238E27FC236}">
                <a16:creationId xmlns:a16="http://schemas.microsoft.com/office/drawing/2014/main" id="{ABD43B71-60DD-644C-9C81-E244F0182BD1}"/>
              </a:ext>
            </a:extLst>
          </p:cNvPr>
          <p:cNvGraphicFramePr>
            <a:graphicFrameLocks noGrp="1"/>
          </p:cNvGraphicFramePr>
          <p:nvPr>
            <p:extLst>
              <p:ext uri="{D42A27DB-BD31-4B8C-83A1-F6EECF244321}">
                <p14:modId xmlns:p14="http://schemas.microsoft.com/office/powerpoint/2010/main" val="3221858617"/>
              </p:ext>
            </p:extLst>
          </p:nvPr>
        </p:nvGraphicFramePr>
        <p:xfrm>
          <a:off x="6838950" y="2078431"/>
          <a:ext cx="4676775" cy="4187159"/>
        </p:xfrm>
        <a:graphic>
          <a:graphicData uri="http://schemas.openxmlformats.org/drawingml/2006/table">
            <a:tbl>
              <a:tblPr firstRow="1" bandRow="1">
                <a:tableStyleId>{7DF18680-E054-41AD-8BC1-D1AEF772440D}</a:tableStyleId>
              </a:tblPr>
              <a:tblGrid>
                <a:gridCol w="4676775">
                  <a:extLst>
                    <a:ext uri="{9D8B030D-6E8A-4147-A177-3AD203B41FA5}">
                      <a16:colId xmlns:a16="http://schemas.microsoft.com/office/drawing/2014/main" val="3142220689"/>
                    </a:ext>
                  </a:extLst>
                </a:gridCol>
              </a:tblGrid>
              <a:tr h="917363">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2400" b="0" dirty="0">
                          <a:latin typeface="Amazon Ember" panose="02000000000000000000" pitchFamily="2" charset="0"/>
                          <a:ea typeface="Amazon Ember" panose="02000000000000000000" pitchFamily="2" charset="0"/>
                        </a:rPr>
                        <a:t>Não há cobrança para:</a:t>
                      </a:r>
                      <a:endParaRPr lang="en-US" sz="2400" b="0" dirty="0">
                        <a:latin typeface="Amazon Ember" panose="02000000000000000000" pitchFamily="2" charset="0"/>
                        <a:ea typeface="Amazon Ember" panose="02000000000000000000" pitchFamily="2" charset="0"/>
                        <a:cs typeface="Amazon Ember" panose="020B0603020204020204" pitchFamily="34" charset="0"/>
                      </a:endParaRPr>
                    </a:p>
                  </a:txBody>
                  <a:tcPr/>
                </a:tc>
                <a:extLst>
                  <a:ext uri="{0D108BD9-81ED-4DB2-BD59-A6C34878D82A}">
                    <a16:rowId xmlns:a16="http://schemas.microsoft.com/office/drawing/2014/main" val="1423287182"/>
                  </a:ext>
                </a:extLst>
              </a:tr>
              <a:tr h="545294">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2000" dirty="0"/>
                        <a:t>Transferências de dados DE ENTRADA da Internet para o </a:t>
                      </a:r>
                      <a:r>
                        <a:rPr lang="pt-BR" sz="2000" dirty="0" err="1"/>
                        <a:t>Amazon</a:t>
                      </a:r>
                      <a:r>
                        <a:rPr lang="pt-BR" sz="2000" dirty="0"/>
                        <a:t> S3.</a:t>
                      </a:r>
                    </a:p>
                  </a:txBody>
                  <a:tcPr anchor="ctr"/>
                </a:tc>
                <a:extLst>
                  <a:ext uri="{0D108BD9-81ED-4DB2-BD59-A6C34878D82A}">
                    <a16:rowId xmlns:a16="http://schemas.microsoft.com/office/drawing/2014/main" val="3238074041"/>
                  </a:ext>
                </a:extLst>
              </a:tr>
              <a:tr h="781458">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2000" b="0" i="0" kern="1200" dirty="0">
                          <a:solidFill>
                            <a:schemeClr val="dk1"/>
                          </a:solidFill>
                          <a:effectLst/>
                          <a:latin typeface="+mn-lt"/>
                          <a:ea typeface="+mn-ea"/>
                          <a:cs typeface="+mn-cs"/>
                        </a:rPr>
                        <a:t>Transferências entre </a:t>
                      </a:r>
                      <a:r>
                        <a:rPr lang="pt-BR" sz="2000" b="0" i="0" kern="1200" dirty="0" err="1">
                          <a:solidFill>
                            <a:schemeClr val="dk1"/>
                          </a:solidFill>
                          <a:effectLst/>
                          <a:latin typeface="+mn-lt"/>
                          <a:ea typeface="+mn-ea"/>
                          <a:cs typeface="+mn-cs"/>
                        </a:rPr>
                        <a:t>buckets</a:t>
                      </a:r>
                      <a:r>
                        <a:rPr lang="pt-BR" sz="2000" b="0" i="0" kern="1200" dirty="0">
                          <a:solidFill>
                            <a:schemeClr val="dk1"/>
                          </a:solidFill>
                          <a:effectLst/>
                          <a:latin typeface="+mn-lt"/>
                          <a:ea typeface="+mn-ea"/>
                          <a:cs typeface="+mn-cs"/>
                        </a:rPr>
                        <a:t> do S3 </a:t>
                      </a:r>
                      <a:r>
                        <a:rPr lang="pt-BR" sz="2000" b="0" i="0" kern="1200" dirty="0" smtClean="0">
                          <a:solidFill>
                            <a:schemeClr val="dk1"/>
                          </a:solidFill>
                          <a:effectLst/>
                          <a:latin typeface="+mn-lt"/>
                          <a:ea typeface="+mn-ea"/>
                          <a:cs typeface="+mn-cs"/>
                        </a:rPr>
                        <a:t/>
                      </a:r>
                      <a:br>
                        <a:rPr lang="pt-BR" sz="2000" b="0" i="0" kern="1200" dirty="0" smtClean="0">
                          <a:solidFill>
                            <a:schemeClr val="dk1"/>
                          </a:solidFill>
                          <a:effectLst/>
                          <a:latin typeface="+mn-lt"/>
                          <a:ea typeface="+mn-ea"/>
                          <a:cs typeface="+mn-cs"/>
                        </a:rPr>
                      </a:br>
                      <a:r>
                        <a:rPr lang="pt-BR" sz="2000" b="0" i="0" kern="1200" dirty="0" smtClean="0">
                          <a:solidFill>
                            <a:schemeClr val="dk1"/>
                          </a:solidFill>
                          <a:effectLst/>
                          <a:latin typeface="+mn-lt"/>
                          <a:ea typeface="+mn-ea"/>
                          <a:cs typeface="+mn-cs"/>
                        </a:rPr>
                        <a:t>ou </a:t>
                      </a:r>
                      <a:r>
                        <a:rPr lang="pt-BR" sz="2000" b="0" i="0" kern="1200" dirty="0">
                          <a:solidFill>
                            <a:schemeClr val="dk1"/>
                          </a:solidFill>
                          <a:effectLst/>
                          <a:latin typeface="+mn-lt"/>
                          <a:ea typeface="+mn-ea"/>
                          <a:cs typeface="+mn-cs"/>
                        </a:rPr>
                        <a:t>do </a:t>
                      </a:r>
                      <a:r>
                        <a:rPr lang="pt-BR" sz="2000" b="0" i="0" kern="1200" dirty="0" err="1">
                          <a:solidFill>
                            <a:schemeClr val="dk1"/>
                          </a:solidFill>
                          <a:effectLst/>
                          <a:latin typeface="+mn-lt"/>
                          <a:ea typeface="+mn-ea"/>
                          <a:cs typeface="+mn-cs"/>
                        </a:rPr>
                        <a:t>Amazon</a:t>
                      </a:r>
                      <a:r>
                        <a:rPr lang="pt-BR" sz="2000" b="0" i="0" kern="1200" dirty="0">
                          <a:solidFill>
                            <a:schemeClr val="dk1"/>
                          </a:solidFill>
                          <a:effectLst/>
                          <a:latin typeface="+mn-lt"/>
                          <a:ea typeface="+mn-ea"/>
                          <a:cs typeface="+mn-cs"/>
                        </a:rPr>
                        <a:t> S3 para qualquer serviço na mesma região da AWS.</a:t>
                      </a:r>
                      <a:endParaRPr lang="en-US" sz="2400" dirty="0"/>
                    </a:p>
                  </a:txBody>
                  <a:tcPr anchor="ctr"/>
                </a:tc>
                <a:extLst>
                  <a:ext uri="{0D108BD9-81ED-4DB2-BD59-A6C34878D82A}">
                    <a16:rowId xmlns:a16="http://schemas.microsoft.com/office/drawing/2014/main" val="1092057174"/>
                  </a:ext>
                </a:extLst>
              </a:tr>
              <a:tr h="781458">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2000" spc="-60" baseline="0" dirty="0"/>
                        <a:t>Transferências para o </a:t>
                      </a:r>
                      <a:r>
                        <a:rPr lang="pt-BR" sz="2000" spc="-60" baseline="0" dirty="0" err="1"/>
                        <a:t>Amazon</a:t>
                      </a:r>
                      <a:r>
                        <a:rPr lang="pt-BR" sz="2000" spc="-60" baseline="0" dirty="0"/>
                        <a:t> </a:t>
                      </a:r>
                      <a:r>
                        <a:rPr lang="pt-BR" sz="2000" spc="-60" baseline="0" dirty="0" err="1"/>
                        <a:t>CloudFront</a:t>
                      </a:r>
                      <a:r>
                        <a:rPr lang="pt-BR" sz="2000" spc="-60" baseline="0" dirty="0"/>
                        <a:t>.</a:t>
                      </a:r>
                    </a:p>
                  </a:txBody>
                  <a:tcPr anchor="ctr"/>
                </a:tc>
                <a:extLst>
                  <a:ext uri="{0D108BD9-81ED-4DB2-BD59-A6C34878D82A}">
                    <a16:rowId xmlns:a16="http://schemas.microsoft.com/office/drawing/2014/main" val="712560008"/>
                  </a:ext>
                </a:extLst>
              </a:tr>
              <a:tr h="781458">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2000" dirty="0"/>
                        <a:t>Solicitações DELETE e CANCEL.</a:t>
                      </a:r>
                    </a:p>
                  </a:txBody>
                  <a:tcPr anchor="ctr"/>
                </a:tc>
                <a:extLst>
                  <a:ext uri="{0D108BD9-81ED-4DB2-BD59-A6C34878D82A}">
                    <a16:rowId xmlns:a16="http://schemas.microsoft.com/office/drawing/2014/main" val="3255039090"/>
                  </a:ext>
                </a:extLst>
              </a:tr>
            </a:tbl>
          </a:graphicData>
        </a:graphic>
      </p:graphicFrame>
    </p:spTree>
    <p:custDataLst>
      <p:tags r:id="rId1"/>
    </p:custDataLst>
    <p:extLst>
      <p:ext uri="{BB962C8B-B14F-4D97-AF65-F5344CB8AC3E}">
        <p14:creationId xmlns:p14="http://schemas.microsoft.com/office/powerpoint/2010/main" val="1762221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5458352" cy="4814920"/>
          </a:xfrm>
        </p:spPr>
        <p:txBody>
          <a:bodyPr rtlCol="0"/>
          <a:lstStyle/>
          <a:p>
            <a:pPr rtl="0"/>
            <a:r>
              <a:rPr lang="pt-BR" sz="2000" dirty="0">
                <a:solidFill>
                  <a:schemeClr val="accent5"/>
                </a:solidFill>
                <a:latin typeface="Amazon Ember" panose="02000000000000000000" pitchFamily="2" charset="0"/>
                <a:ea typeface="Amazon Ember" panose="02000000000000000000" pitchFamily="2" charset="0"/>
              </a:rPr>
              <a:t>As categorias de armazenamento </a:t>
            </a:r>
            <a:r>
              <a:rPr lang="pt-BR" sz="2000" dirty="0" smtClean="0">
                <a:solidFill>
                  <a:schemeClr val="accent5"/>
                </a:solidFill>
                <a:latin typeface="Amazon Ember" panose="02000000000000000000" pitchFamily="2" charset="0"/>
                <a:ea typeface="Amazon Ember" panose="02000000000000000000" pitchFamily="2" charset="0"/>
              </a:rPr>
              <a:t/>
            </a:r>
            <a:br>
              <a:rPr lang="pt-BR" sz="2000" dirty="0" smtClean="0">
                <a:solidFill>
                  <a:schemeClr val="accent5"/>
                </a:solidFill>
                <a:latin typeface="Amazon Ember" panose="02000000000000000000" pitchFamily="2" charset="0"/>
                <a:ea typeface="Amazon Ember" panose="02000000000000000000" pitchFamily="2" charset="0"/>
              </a:rPr>
            </a:br>
            <a:r>
              <a:rPr lang="pt-BR" sz="2000" dirty="0" smtClean="0">
                <a:solidFill>
                  <a:schemeClr val="accent5"/>
                </a:solidFill>
                <a:latin typeface="Amazon Ember" panose="02000000000000000000" pitchFamily="2" charset="0"/>
                <a:ea typeface="Amazon Ember" panose="02000000000000000000" pitchFamily="2" charset="0"/>
              </a:rPr>
              <a:t>do </a:t>
            </a:r>
            <a:r>
              <a:rPr lang="pt-BR" sz="2000" dirty="0" err="1">
                <a:solidFill>
                  <a:schemeClr val="accent5"/>
                </a:solidFill>
                <a:latin typeface="Amazon Ember" panose="02000000000000000000" pitchFamily="2" charset="0"/>
                <a:ea typeface="Amazon Ember" panose="02000000000000000000" pitchFamily="2" charset="0"/>
              </a:rPr>
              <a:t>Amazon</a:t>
            </a:r>
            <a:r>
              <a:rPr lang="pt-BR" sz="2000" dirty="0">
                <a:solidFill>
                  <a:schemeClr val="accent5"/>
                </a:solidFill>
                <a:latin typeface="Amazon Ember" panose="02000000000000000000" pitchFamily="2" charset="0"/>
                <a:ea typeface="Amazon Ember" panose="02000000000000000000" pitchFamily="2" charset="0"/>
              </a:rPr>
              <a:t> S3 </a:t>
            </a:r>
            <a:r>
              <a:rPr lang="pt-BR" sz="2000" dirty="0"/>
              <a:t>incluem</a:t>
            </a:r>
          </a:p>
          <a:p>
            <a:pPr lvl="1" rtl="0"/>
            <a:r>
              <a:rPr lang="pt-BR" sz="1800" dirty="0"/>
              <a:t>S3 Standard</a:t>
            </a:r>
          </a:p>
          <a:p>
            <a:pPr lvl="1" rtl="0"/>
            <a:r>
              <a:rPr lang="pt-BR" sz="1800" dirty="0"/>
              <a:t>S3 Standard – IA</a:t>
            </a:r>
          </a:p>
          <a:p>
            <a:pPr lvl="1" rtl="0"/>
            <a:r>
              <a:rPr lang="pt-BR" sz="1800" dirty="0"/>
              <a:t>S3 </a:t>
            </a:r>
            <a:r>
              <a:rPr lang="pt-BR" sz="1800" dirty="0" err="1"/>
              <a:t>One</a:t>
            </a:r>
            <a:r>
              <a:rPr lang="pt-BR" sz="1800" dirty="0"/>
              <a:t> Zone – IA</a:t>
            </a:r>
          </a:p>
          <a:p>
            <a:pPr lvl="1" rtl="0"/>
            <a:r>
              <a:rPr lang="pt-BR" sz="1800" dirty="0"/>
              <a:t>S3 </a:t>
            </a:r>
            <a:r>
              <a:rPr lang="pt-BR" sz="1800" dirty="0" err="1"/>
              <a:t>Intelligent-Tiering</a:t>
            </a:r>
            <a:endParaRPr lang="pt-BR" sz="1800" dirty="0"/>
          </a:p>
          <a:p>
            <a:pPr lvl="1" rtl="0"/>
            <a:r>
              <a:rPr lang="pt-BR" sz="1800" dirty="0"/>
              <a:t>S3 </a:t>
            </a:r>
            <a:r>
              <a:rPr lang="pt-BR" sz="1800" dirty="0" err="1"/>
              <a:t>Glacier</a:t>
            </a:r>
            <a:endParaRPr lang="pt-BR" sz="1800" dirty="0"/>
          </a:p>
          <a:p>
            <a:pPr lvl="1" rtl="0"/>
            <a:r>
              <a:rPr lang="pt-BR" sz="1800" dirty="0"/>
              <a:t>S3 </a:t>
            </a:r>
            <a:r>
              <a:rPr lang="pt-BR" sz="1800" dirty="0" err="1"/>
              <a:t>Glacier</a:t>
            </a:r>
            <a:r>
              <a:rPr lang="pt-BR" sz="1800" dirty="0"/>
              <a:t> </a:t>
            </a:r>
            <a:r>
              <a:rPr lang="pt-BR" sz="1800" dirty="0" err="1"/>
              <a:t>Deep</a:t>
            </a:r>
            <a:r>
              <a:rPr lang="pt-BR" sz="1800" dirty="0"/>
              <a:t> </a:t>
            </a:r>
            <a:r>
              <a:rPr lang="pt-BR" sz="1800" dirty="0" err="1"/>
              <a:t>Archive</a:t>
            </a:r>
            <a:endParaRPr lang="pt-BR" sz="1800" dirty="0"/>
          </a:p>
          <a:p>
            <a:pPr rtl="0"/>
            <a:r>
              <a:rPr lang="pt-BR" sz="2000" dirty="0"/>
              <a:t>Uma </a:t>
            </a:r>
            <a:r>
              <a:rPr lang="pt-BR" sz="2000" dirty="0">
                <a:solidFill>
                  <a:schemeClr val="accent5"/>
                </a:solidFill>
                <a:latin typeface="Amazon Ember" panose="02000000000000000000" pitchFamily="2" charset="0"/>
                <a:ea typeface="Amazon Ember" panose="02000000000000000000" pitchFamily="2" charset="0"/>
              </a:rPr>
              <a:t>política de ciclo de vida do </a:t>
            </a:r>
            <a:r>
              <a:rPr lang="pt-BR" sz="2000" dirty="0" err="1">
                <a:solidFill>
                  <a:schemeClr val="accent5"/>
                </a:solidFill>
                <a:latin typeface="Amazon Ember" panose="02000000000000000000" pitchFamily="2" charset="0"/>
                <a:ea typeface="Amazon Ember" panose="02000000000000000000" pitchFamily="2" charset="0"/>
              </a:rPr>
              <a:t>Amazon</a:t>
            </a:r>
            <a:r>
              <a:rPr lang="pt-BR" sz="2000" dirty="0">
                <a:solidFill>
                  <a:schemeClr val="accent5"/>
                </a:solidFill>
                <a:latin typeface="Amazon Ember" panose="02000000000000000000" pitchFamily="2" charset="0"/>
                <a:ea typeface="Amazon Ember" panose="02000000000000000000" pitchFamily="2" charset="0"/>
              </a:rPr>
              <a:t> S3 </a:t>
            </a:r>
            <a:r>
              <a:rPr lang="pt-BR" sz="2000" dirty="0"/>
              <a:t>pode excluir ou mover objetos para classes de armazenamento menos caras com base na idade</a:t>
            </a:r>
          </a:p>
          <a:p>
            <a:pPr rtl="0"/>
            <a:r>
              <a:rPr lang="pt-BR" sz="2000" dirty="0">
                <a:solidFill>
                  <a:schemeClr val="accent5"/>
                </a:solidFill>
                <a:latin typeface="Amazon Ember" panose="02000000000000000000" pitchFamily="2" charset="0"/>
                <a:ea typeface="Amazon Ember" panose="02000000000000000000" pitchFamily="2" charset="0"/>
              </a:rPr>
              <a:t>A transferência de dados </a:t>
            </a:r>
            <a:r>
              <a:rPr lang="pt-BR" sz="2000" dirty="0"/>
              <a:t>da Internet para </a:t>
            </a:r>
            <a:r>
              <a:rPr lang="pt-BR" sz="2000" dirty="0" smtClean="0"/>
              <a:t/>
            </a:r>
            <a:br>
              <a:rPr lang="pt-BR" sz="2000" dirty="0" smtClean="0"/>
            </a:br>
            <a:r>
              <a:rPr lang="pt-BR" sz="2000" dirty="0" smtClean="0"/>
              <a:t>o </a:t>
            </a:r>
            <a:r>
              <a:rPr lang="pt-BR" sz="2000" dirty="0" err="1"/>
              <a:t>Amazon</a:t>
            </a:r>
            <a:r>
              <a:rPr lang="pt-BR" sz="2000" dirty="0"/>
              <a:t> S3 é gratuita, mas a transferência para outras regiões ou para a Internet inclui uma taxa</a:t>
            </a:r>
            <a:endParaRPr lang="en-US" sz="2000" dirty="0"/>
          </a:p>
        </p:txBody>
      </p:sp>
    </p:spTree>
    <p:custDataLst>
      <p:tags r:id="rId1"/>
    </p:custDataLst>
    <p:extLst>
      <p:ext uri="{BB962C8B-B14F-4D97-AF65-F5344CB8AC3E}">
        <p14:creationId xmlns:p14="http://schemas.microsoft.com/office/powerpoint/2010/main" val="32363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296114"/>
            <a:ext cx="11353800" cy="474119"/>
          </a:xfrm>
        </p:spPr>
        <p:txBody>
          <a:bodyPr rtlCol="0">
            <a:noAutofit/>
          </a:bodyPr>
          <a:lstStyle/>
          <a:p>
            <a:pPr rtl="0"/>
            <a:r>
              <a:rPr lang="pt-BR" sz="3600">
                <a:latin typeface="+mj-lt"/>
              </a:rPr>
              <a:t>Seção 4: Movimentar dados no Amazon S3</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3: Adicionar uma camada de armazenamento</a:t>
            </a:r>
          </a:p>
        </p:txBody>
      </p:sp>
    </p:spTree>
    <p:custDataLst>
      <p:tags r:id="rId1"/>
    </p:custDataLst>
    <p:extLst>
      <p:ext uri="{BB962C8B-B14F-4D97-AF65-F5344CB8AC3E}">
        <p14:creationId xmlns:p14="http://schemas.microsoft.com/office/powerpoint/2010/main" val="3309374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85BF507D-268A-F949-BABE-4594A0EB68B7}"/>
              </a:ext>
            </a:extLst>
          </p:cNvPr>
          <p:cNvSpPr>
            <a:spLocks noGrp="1"/>
          </p:cNvSpPr>
          <p:nvPr>
            <p:ph type="title"/>
          </p:nvPr>
        </p:nvSpPr>
        <p:spPr>
          <a:xfrm>
            <a:off x="419100" y="365125"/>
            <a:ext cx="9392158" cy="474119"/>
          </a:xfrm>
        </p:spPr>
        <p:txBody>
          <a:bodyPr rtlCol="0"/>
          <a:lstStyle/>
          <a:p>
            <a:pPr rtl="0"/>
            <a:r>
              <a:rPr lang="pt-BR" spc="-40" dirty="0"/>
              <a:t>Movimentação de objetos para </a:t>
            </a:r>
            <a:r>
              <a:rPr lang="pt-BR" spc="-40" dirty="0" smtClean="0"/>
              <a:t/>
            </a:r>
            <a:br>
              <a:rPr lang="pt-BR" spc="-40" dirty="0" smtClean="0"/>
            </a:br>
            <a:r>
              <a:rPr lang="pt-BR" spc="-40" dirty="0" smtClean="0"/>
              <a:t>o </a:t>
            </a:r>
            <a:r>
              <a:rPr lang="pt-BR" spc="-40" dirty="0" err="1"/>
              <a:t>Amazon</a:t>
            </a:r>
            <a:r>
              <a:rPr lang="pt-BR" spc="-40" dirty="0"/>
              <a:t> S3</a:t>
            </a:r>
          </a:p>
        </p:txBody>
      </p:sp>
      <p:pic>
        <p:nvPicPr>
          <p:cNvPr id="11" name="Graphic 10">
            <a:extLst>
              <a:ext uri="{FF2B5EF4-FFF2-40B4-BE49-F238E27FC236}">
                <a16:creationId xmlns:a16="http://schemas.microsoft.com/office/drawing/2014/main" id="{74EF722D-C1E1-E145-A862-F690A295C0F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75503" y="1410474"/>
            <a:ext cx="711200" cy="711200"/>
          </a:xfrm>
          <a:prstGeom prst="rect">
            <a:avLst/>
          </a:prstGeom>
        </p:spPr>
      </p:pic>
      <p:sp>
        <p:nvSpPr>
          <p:cNvPr id="10" name="TextBox 9">
            <a:extLst>
              <a:ext uri="{FF2B5EF4-FFF2-40B4-BE49-F238E27FC236}">
                <a16:creationId xmlns:a16="http://schemas.microsoft.com/office/drawing/2014/main" id="{5B954F62-0D97-684A-A629-3B1E0BC8B9DF}"/>
              </a:ext>
            </a:extLst>
          </p:cNvPr>
          <p:cNvSpPr txBox="1"/>
          <p:nvPr/>
        </p:nvSpPr>
        <p:spPr>
          <a:xfrm>
            <a:off x="1414510" y="1607021"/>
            <a:ext cx="3931847" cy="369332"/>
          </a:xfrm>
          <a:prstGeom prst="rect">
            <a:avLst/>
          </a:prstGeom>
          <a:noFill/>
        </p:spPr>
        <p:txBody>
          <a:bodyPr wrap="square" rtlCol="0">
            <a:spAutoFit/>
          </a:bodyPr>
          <a:lstStyle/>
          <a:p>
            <a:pPr rtl="0"/>
            <a:r>
              <a:rPr lang="pt-BR">
                <a:solidFill>
                  <a:schemeClr val="accent5"/>
                </a:solidFill>
                <a:latin typeface="Amazon Ember" panose="02000000000000000000" pitchFamily="2" charset="0"/>
                <a:ea typeface="Amazon Ember" panose="02000000000000000000" pitchFamily="2" charset="0"/>
              </a:rPr>
              <a:t>Console de Gerenciamento da AWS</a:t>
            </a:r>
          </a:p>
        </p:txBody>
      </p:sp>
      <p:sp>
        <p:nvSpPr>
          <p:cNvPr id="7" name="Content Placeholder 6">
            <a:extLst>
              <a:ext uri="{FF2B5EF4-FFF2-40B4-BE49-F238E27FC236}">
                <a16:creationId xmlns:a16="http://schemas.microsoft.com/office/drawing/2014/main" id="{B4C60F4C-BA5D-E34E-B244-E1383A434E10}"/>
              </a:ext>
            </a:extLst>
          </p:cNvPr>
          <p:cNvSpPr>
            <a:spLocks noGrp="1"/>
          </p:cNvSpPr>
          <p:nvPr>
            <p:ph idx="1"/>
          </p:nvPr>
        </p:nvSpPr>
        <p:spPr>
          <a:xfrm>
            <a:off x="675503" y="2260622"/>
            <a:ext cx="5459483" cy="3544974"/>
          </a:xfrm>
        </p:spPr>
        <p:txBody>
          <a:bodyPr rtlCol="0"/>
          <a:lstStyle/>
          <a:p>
            <a:pPr marL="0" indent="0" rtl="0">
              <a:buNone/>
            </a:pPr>
            <a:r>
              <a:rPr lang="pt-BR" sz="2000" dirty="0"/>
              <a:t>Faça upload ou download usando </a:t>
            </a:r>
            <a:r>
              <a:rPr lang="pt-BR" sz="2000" dirty="0" smtClean="0"/>
              <a:t/>
            </a:r>
            <a:br>
              <a:rPr lang="pt-BR" sz="2000" dirty="0" smtClean="0"/>
            </a:br>
            <a:r>
              <a:rPr lang="pt-BR" sz="2000" dirty="0" smtClean="0"/>
              <a:t>um </a:t>
            </a:r>
            <a:r>
              <a:rPr lang="pt-BR" sz="2000" dirty="0"/>
              <a:t>navegador.</a:t>
            </a:r>
          </a:p>
          <a:p>
            <a:pPr rtl="0"/>
            <a:endParaRPr lang="en-US" dirty="0"/>
          </a:p>
        </p:txBody>
      </p:sp>
      <p:pic>
        <p:nvPicPr>
          <p:cNvPr id="9" name="Picture 8" descr="screen capture of the S3 Console Upload file wizard.">
            <a:extLst>
              <a:ext uri="{FF2B5EF4-FFF2-40B4-BE49-F238E27FC236}">
                <a16:creationId xmlns:a16="http://schemas.microsoft.com/office/drawing/2014/main" id="{2ECFA062-2C77-8240-94C7-F25E8FC17EE1}"/>
              </a:ext>
            </a:extLst>
          </p:cNvPr>
          <p:cNvPicPr>
            <a:picLocks noChangeAspect="1"/>
          </p:cNvPicPr>
          <p:nvPr/>
        </p:nvPicPr>
        <p:blipFill>
          <a:blip r:embed="rId6"/>
          <a:stretch>
            <a:fillRect/>
          </a:stretch>
        </p:blipFill>
        <p:spPr>
          <a:xfrm>
            <a:off x="675503" y="2896000"/>
            <a:ext cx="4670854" cy="3005963"/>
          </a:xfrm>
          <a:prstGeom prst="rect">
            <a:avLst/>
          </a:prstGeom>
        </p:spPr>
      </p:pic>
      <p:pic>
        <p:nvPicPr>
          <p:cNvPr id="14" name="Graphic 13">
            <a:extLst>
              <a:ext uri="{FF2B5EF4-FFF2-40B4-BE49-F238E27FC236}">
                <a16:creationId xmlns:a16="http://schemas.microsoft.com/office/drawing/2014/main" id="{4CE0C81E-0EBF-2744-9B52-133415DCB12B}"/>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246310" y="1410474"/>
            <a:ext cx="711200" cy="711200"/>
          </a:xfrm>
          <a:prstGeom prst="rect">
            <a:avLst/>
          </a:prstGeom>
        </p:spPr>
      </p:pic>
      <p:sp>
        <p:nvSpPr>
          <p:cNvPr id="13" name="TextBox 12">
            <a:extLst>
              <a:ext uri="{FF2B5EF4-FFF2-40B4-BE49-F238E27FC236}">
                <a16:creationId xmlns:a16="http://schemas.microsoft.com/office/drawing/2014/main" id="{A0214FEF-5B10-F244-A63E-8310762C0768}"/>
              </a:ext>
            </a:extLst>
          </p:cNvPr>
          <p:cNvSpPr txBox="1"/>
          <p:nvPr/>
        </p:nvSpPr>
        <p:spPr>
          <a:xfrm>
            <a:off x="6976360" y="1594343"/>
            <a:ext cx="4347313" cy="369332"/>
          </a:xfrm>
          <a:prstGeom prst="rect">
            <a:avLst/>
          </a:prstGeom>
          <a:noFill/>
        </p:spPr>
        <p:txBody>
          <a:bodyPr wrap="square" rtlCol="0">
            <a:spAutoFit/>
          </a:bodyPr>
          <a:lstStyle/>
          <a:p>
            <a:pPr rtl="0"/>
            <a:r>
              <a:rPr lang="pt-BR">
                <a:solidFill>
                  <a:schemeClr val="accent5"/>
                </a:solidFill>
                <a:latin typeface="Amazon Ember" panose="02000000000000000000" pitchFamily="2" charset="0"/>
                <a:ea typeface="Amazon Ember" panose="02000000000000000000" pitchFamily="2" charset="0"/>
              </a:rPr>
              <a:t>Interface de linha de comando da AWS</a:t>
            </a:r>
          </a:p>
        </p:txBody>
      </p:sp>
      <p:sp>
        <p:nvSpPr>
          <p:cNvPr id="8" name="Content Placeholder 7">
            <a:extLst>
              <a:ext uri="{FF2B5EF4-FFF2-40B4-BE49-F238E27FC236}">
                <a16:creationId xmlns:a16="http://schemas.microsoft.com/office/drawing/2014/main" id="{E6641952-AACB-3743-81CA-2518C51F9D79}"/>
              </a:ext>
            </a:extLst>
          </p:cNvPr>
          <p:cNvSpPr>
            <a:spLocks noGrp="1"/>
          </p:cNvSpPr>
          <p:nvPr>
            <p:ph idx="13"/>
          </p:nvPr>
        </p:nvSpPr>
        <p:spPr>
          <a:xfrm>
            <a:off x="6246310" y="2328763"/>
            <a:ext cx="5526590" cy="3912380"/>
          </a:xfrm>
        </p:spPr>
        <p:txBody>
          <a:bodyPr rtlCol="0"/>
          <a:lstStyle/>
          <a:p>
            <a:pPr marL="0" indent="0" rtl="0">
              <a:buNone/>
            </a:pPr>
            <a:r>
              <a:rPr lang="pt-BR" sz="2000" dirty="0"/>
              <a:t>Faça upload ou download em um </a:t>
            </a:r>
            <a:r>
              <a:rPr lang="pt-BR" sz="2000" dirty="0" err="1"/>
              <a:t>prompt</a:t>
            </a:r>
            <a:r>
              <a:rPr lang="pt-BR" sz="2000" dirty="0"/>
              <a:t> </a:t>
            </a:r>
            <a:r>
              <a:rPr lang="pt-BR" sz="2000" dirty="0" smtClean="0"/>
              <a:t/>
            </a:r>
            <a:br>
              <a:rPr lang="pt-BR" sz="2000" dirty="0" smtClean="0"/>
            </a:br>
            <a:r>
              <a:rPr lang="pt-BR" sz="2000" dirty="0" smtClean="0"/>
              <a:t>de </a:t>
            </a:r>
            <a:r>
              <a:rPr lang="pt-BR" sz="2000" dirty="0"/>
              <a:t>comando do terminal ou em uma chamada de um script.</a:t>
            </a:r>
            <a:r>
              <a:rPr lang="en-US" sz="2000" dirty="0"/>
              <a:t/>
            </a:r>
            <a:br>
              <a:rPr lang="en-US" sz="2000" dirty="0"/>
            </a:br>
            <a:endParaRPr lang="en-US" sz="2000" dirty="0"/>
          </a:p>
          <a:p>
            <a:pPr rtl="0"/>
            <a:r>
              <a:rPr lang="pt-BR" sz="1800" dirty="0"/>
              <a:t>Exemplo de comando de upload:</a:t>
            </a:r>
            <a:r>
              <a:rPr lang="en-US" sz="2400" dirty="0"/>
              <a:t/>
            </a:r>
            <a:br>
              <a:rPr lang="en-US" sz="2400" dirty="0"/>
            </a:br>
            <a:r>
              <a:rPr lang="pt-BR" sz="1600" dirty="0"/>
              <a:t>$ </a:t>
            </a:r>
            <a:r>
              <a:rPr lang="pt-BR" sz="1800" dirty="0" err="1">
                <a:latin typeface="Courier New" panose="02070309020205020404" pitchFamily="49" charset="0"/>
              </a:rPr>
              <a:t>aws</a:t>
            </a:r>
            <a:r>
              <a:rPr lang="pt-BR" sz="1800" dirty="0">
                <a:latin typeface="Courier New" panose="02070309020205020404" pitchFamily="49" charset="0"/>
              </a:rPr>
              <a:t> s3 </a:t>
            </a:r>
            <a:r>
              <a:rPr lang="pt-BR" sz="1800" dirty="0" err="1">
                <a:latin typeface="Courier New" panose="02070309020205020404" pitchFamily="49" charset="0"/>
              </a:rPr>
              <a:t>cp</a:t>
            </a:r>
            <a:r>
              <a:rPr lang="pt-BR" sz="1800" dirty="0">
                <a:latin typeface="Courier New" panose="02070309020205020404" pitchFamily="49" charset="0"/>
              </a:rPr>
              <a:t> test.txt \ </a:t>
            </a:r>
            <a:r>
              <a:rPr lang="en-US" sz="1800" dirty="0">
                <a:latin typeface="Courier New" panose="02070309020205020404" pitchFamily="49" charset="0"/>
              </a:rPr>
              <a:t/>
            </a:r>
            <a:br>
              <a:rPr lang="en-US" sz="1800" dirty="0">
                <a:latin typeface="Courier New" panose="02070309020205020404" pitchFamily="49" charset="0"/>
              </a:rPr>
            </a:br>
            <a:r>
              <a:rPr lang="pt-BR" sz="1800" dirty="0">
                <a:latin typeface="Courier New" panose="02070309020205020404" pitchFamily="49" charset="0"/>
              </a:rPr>
              <a:t>s3://AWSDOC-EXAMPLE-BUCKET/test.txt</a:t>
            </a:r>
            <a:endParaRPr lang="en-US" sz="3200" dirty="0">
              <a:latin typeface="Courier New" panose="02070309020205020404" pitchFamily="49" charset="0"/>
            </a:endParaRPr>
          </a:p>
          <a:p>
            <a:pPr marL="0" indent="0" rtl="0">
              <a:buNone/>
            </a:pPr>
            <a:endParaRPr lang="en-US" sz="1100" dirty="0"/>
          </a:p>
          <a:p>
            <a:pPr marL="0" indent="0" rtl="0">
              <a:buNone/>
            </a:pPr>
            <a:endParaRPr lang="en-US" sz="2400" dirty="0"/>
          </a:p>
          <a:p>
            <a:pPr marL="0" indent="0" rtl="0">
              <a:buNone/>
            </a:pPr>
            <a:endParaRPr lang="en-US" sz="2400" dirty="0"/>
          </a:p>
          <a:p>
            <a:pPr marL="0" indent="0" rtl="0">
              <a:buNone/>
            </a:pPr>
            <a:endParaRPr lang="en-US" sz="600" dirty="0"/>
          </a:p>
          <a:p>
            <a:pPr marL="0" indent="0" rtl="0">
              <a:buNone/>
            </a:pPr>
            <a:r>
              <a:rPr lang="pt-BR" sz="2000" dirty="0"/>
              <a:t>Mova objetos programaticamente usando ferramentas da AWS ou </a:t>
            </a:r>
            <a:r>
              <a:rPr lang="pt-BR" sz="2000" dirty="0" err="1"/>
              <a:t>SDKs</a:t>
            </a:r>
            <a:r>
              <a:rPr lang="pt-BR" sz="2000" dirty="0"/>
              <a:t>.</a:t>
            </a:r>
          </a:p>
        </p:txBody>
      </p:sp>
      <p:pic>
        <p:nvPicPr>
          <p:cNvPr id="16" name="Graphic 15">
            <a:extLst>
              <a:ext uri="{FF2B5EF4-FFF2-40B4-BE49-F238E27FC236}">
                <a16:creationId xmlns:a16="http://schemas.microsoft.com/office/drawing/2014/main" id="{8B8F6380-24D6-904C-97D1-C2E85B216CEF}"/>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6265161" y="4582437"/>
            <a:ext cx="711200" cy="711200"/>
          </a:xfrm>
          <a:prstGeom prst="rect">
            <a:avLst/>
          </a:prstGeom>
        </p:spPr>
      </p:pic>
      <p:sp>
        <p:nvSpPr>
          <p:cNvPr id="15" name="TextBox 14">
            <a:extLst>
              <a:ext uri="{FF2B5EF4-FFF2-40B4-BE49-F238E27FC236}">
                <a16:creationId xmlns:a16="http://schemas.microsoft.com/office/drawing/2014/main" id="{F579E3EC-50BA-6748-B37E-CC9E160B6DE8}"/>
              </a:ext>
            </a:extLst>
          </p:cNvPr>
          <p:cNvSpPr txBox="1"/>
          <p:nvPr/>
        </p:nvSpPr>
        <p:spPr>
          <a:xfrm>
            <a:off x="6944523" y="4784148"/>
            <a:ext cx="3342477" cy="369332"/>
          </a:xfrm>
          <a:prstGeom prst="rect">
            <a:avLst/>
          </a:prstGeom>
          <a:noFill/>
        </p:spPr>
        <p:txBody>
          <a:bodyPr wrap="square" rtlCol="0">
            <a:spAutoFit/>
          </a:bodyPr>
          <a:lstStyle/>
          <a:p>
            <a:pPr rtl="0"/>
            <a:r>
              <a:rPr lang="pt-BR" dirty="0">
                <a:solidFill>
                  <a:schemeClr val="accent5"/>
                </a:solidFill>
                <a:latin typeface="Amazon Ember" panose="02000000000000000000" pitchFamily="2" charset="0"/>
                <a:ea typeface="Amazon Ember" panose="02000000000000000000" pitchFamily="2" charset="0"/>
              </a:rPr>
              <a:t>Ferramentas da AWS </a:t>
            </a:r>
            <a:r>
              <a:rPr lang="pt-BR" dirty="0" smtClean="0">
                <a:solidFill>
                  <a:schemeClr val="accent5"/>
                </a:solidFill>
                <a:latin typeface="Amazon Ember" panose="02000000000000000000" pitchFamily="2" charset="0"/>
                <a:ea typeface="Amazon Ember" panose="02000000000000000000" pitchFamily="2" charset="0"/>
              </a:rPr>
              <a:t>e </a:t>
            </a:r>
            <a:r>
              <a:rPr lang="pt-BR" dirty="0" err="1">
                <a:solidFill>
                  <a:schemeClr val="accent5"/>
                </a:solidFill>
                <a:latin typeface="Amazon Ember" panose="02000000000000000000" pitchFamily="2" charset="0"/>
                <a:ea typeface="Amazon Ember" panose="02000000000000000000" pitchFamily="2" charset="0"/>
              </a:rPr>
              <a:t>SDKs</a:t>
            </a:r>
            <a:endParaRPr lang="pt-BR" dirty="0">
              <a:solidFill>
                <a:schemeClr val="accent5"/>
              </a:solidFill>
              <a:latin typeface="Amazon Ember" panose="02000000000000000000" pitchFamily="2" charset="0"/>
              <a:ea typeface="Amazon Ember" panose="02000000000000000000" pitchFamily="2" charset="0"/>
            </a:endParaRPr>
          </a:p>
        </p:txBody>
      </p:sp>
    </p:spTree>
    <p:custDataLst>
      <p:tags r:id="rId1"/>
    </p:custDataLst>
    <p:extLst>
      <p:ext uri="{BB962C8B-B14F-4D97-AF65-F5344CB8AC3E}">
        <p14:creationId xmlns:p14="http://schemas.microsoft.com/office/powerpoint/2010/main" val="4194750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Multipart upload</a:t>
            </a:r>
          </a:p>
        </p:txBody>
      </p:sp>
      <p:grpSp>
        <p:nvGrpSpPr>
          <p:cNvPr id="5" name="Group 4" descr="diagram shows an object of size 5 MB or larter being uploaded to the AWS Cloud. It the process it is split into three parts that are reassembled and inserted into the destination S3 bucket.">
            <a:extLst>
              <a:ext uri="{FF2B5EF4-FFF2-40B4-BE49-F238E27FC236}">
                <a16:creationId xmlns:a16="http://schemas.microsoft.com/office/drawing/2014/main" id="{D2DE6395-0495-4F49-BED9-CCA8C87DF27F}"/>
              </a:ext>
            </a:extLst>
          </p:cNvPr>
          <p:cNvGrpSpPr/>
          <p:nvPr/>
        </p:nvGrpSpPr>
        <p:grpSpPr>
          <a:xfrm>
            <a:off x="1922564" y="1365327"/>
            <a:ext cx="7774789" cy="1996461"/>
            <a:chOff x="1922564" y="1365327"/>
            <a:chExt cx="7774789" cy="1996461"/>
          </a:xfrm>
        </p:grpSpPr>
        <p:cxnSp>
          <p:nvCxnSpPr>
            <p:cNvPr id="11" name="Straight Arrow Connector 10">
              <a:extLst>
                <a:ext uri="{FF2B5EF4-FFF2-40B4-BE49-F238E27FC236}">
                  <a16:creationId xmlns:a16="http://schemas.microsoft.com/office/drawing/2014/main" id="{D7672026-3656-1B47-8AD5-54B3C2C7F7F4}"/>
                </a:ext>
              </a:extLst>
            </p:cNvPr>
            <p:cNvCxnSpPr>
              <a:cxnSpLocks/>
              <a:stCxn id="3" idx="3"/>
              <a:endCxn id="23" idx="1"/>
            </p:cNvCxnSpPr>
            <p:nvPr/>
          </p:nvCxnSpPr>
          <p:spPr>
            <a:xfrm flipV="1">
              <a:off x="3013859" y="1969873"/>
              <a:ext cx="1765847" cy="3850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779706" y="1833924"/>
              <a:ext cx="619735" cy="271898"/>
            </a:xfrm>
            <a:prstGeom prst="rect">
              <a:avLst/>
            </a:prstGeom>
            <a:solidFill>
              <a:srgbClr val="F9F9F9"/>
            </a:solidFill>
            <a:ln w="28575">
              <a:solidFill>
                <a:srgbClr val="61616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en-US" dirty="0"/>
            </a:p>
          </p:txBody>
        </p:sp>
        <p:cxnSp>
          <p:nvCxnSpPr>
            <p:cNvPr id="31" name="Straight Arrow Connector 30">
              <a:extLst>
                <a:ext uri="{FF2B5EF4-FFF2-40B4-BE49-F238E27FC236}">
                  <a16:creationId xmlns:a16="http://schemas.microsoft.com/office/drawing/2014/main" id="{D7672026-3656-1B47-8AD5-54B3C2C7F7F4}"/>
                </a:ext>
              </a:extLst>
            </p:cNvPr>
            <p:cNvCxnSpPr>
              <a:cxnSpLocks/>
              <a:stCxn id="3" idx="3"/>
              <a:endCxn id="33" idx="1"/>
            </p:cNvCxnSpPr>
            <p:nvPr/>
          </p:nvCxnSpPr>
          <p:spPr>
            <a:xfrm>
              <a:off x="3013859" y="2354881"/>
              <a:ext cx="1765847" cy="30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672026-3656-1B47-8AD5-54B3C2C7F7F4}"/>
                </a:ext>
              </a:extLst>
            </p:cNvPr>
            <p:cNvCxnSpPr>
              <a:cxnSpLocks/>
              <a:stCxn id="3" idx="3"/>
              <a:endCxn id="35" idx="1"/>
            </p:cNvCxnSpPr>
            <p:nvPr/>
          </p:nvCxnSpPr>
          <p:spPr>
            <a:xfrm>
              <a:off x="3013859" y="2354881"/>
              <a:ext cx="1766989" cy="390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2E346A25-72F9-2945-96A9-8F03FBB49BB8}"/>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504798" y="1964201"/>
              <a:ext cx="804534" cy="804534"/>
            </a:xfrm>
            <a:prstGeom prst="rect">
              <a:avLst/>
            </a:prstGeom>
          </p:spPr>
        </p:pic>
        <p:sp>
          <p:nvSpPr>
            <p:cNvPr id="25" name="TextBox 24">
              <a:extLst>
                <a:ext uri="{FF2B5EF4-FFF2-40B4-BE49-F238E27FC236}">
                  <a16:creationId xmlns:a16="http://schemas.microsoft.com/office/drawing/2014/main" id="{36B75437-FD6B-6C4B-BE1E-5CFF42A1DB58}"/>
                </a:ext>
              </a:extLst>
            </p:cNvPr>
            <p:cNvSpPr txBox="1"/>
            <p:nvPr/>
          </p:nvSpPr>
          <p:spPr>
            <a:xfrm>
              <a:off x="8113023" y="2727026"/>
              <a:ext cx="1584330" cy="338554"/>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Bucket do S3</a:t>
              </a:r>
            </a:p>
          </p:txBody>
        </p:sp>
        <p:pic>
          <p:nvPicPr>
            <p:cNvPr id="3" name="Picture 2">
              <a:extLst>
                <a:ext uri="{FF2B5EF4-FFF2-40B4-BE49-F238E27FC236}">
                  <a16:creationId xmlns:a16="http://schemas.microsoft.com/office/drawing/2014/main" id="{18CC5F49-2F99-1049-ACCB-8C70AFD2C226}"/>
                </a:ext>
                <a:ext uri="{C183D7F6-B498-43B3-948B-1728B52AA6E4}">
                  <adec:decorative xmlns=""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48031" y="1924446"/>
              <a:ext cx="665828" cy="860869"/>
            </a:xfrm>
            <a:prstGeom prst="rect">
              <a:avLst/>
            </a:prstGeom>
          </p:spPr>
        </p:pic>
        <p:sp>
          <p:nvSpPr>
            <p:cNvPr id="4" name="TextBox 3">
              <a:extLst>
                <a:ext uri="{FF2B5EF4-FFF2-40B4-BE49-F238E27FC236}">
                  <a16:creationId xmlns:a16="http://schemas.microsoft.com/office/drawing/2014/main" id="{F626C7EA-6F48-EA43-AAB9-42FE3CF02E30}"/>
                </a:ext>
              </a:extLst>
            </p:cNvPr>
            <p:cNvSpPr txBox="1"/>
            <p:nvPr/>
          </p:nvSpPr>
          <p:spPr>
            <a:xfrm>
              <a:off x="1922564" y="2777013"/>
              <a:ext cx="1669318" cy="584775"/>
            </a:xfrm>
            <a:prstGeom prst="rect">
              <a:avLst/>
            </a:prstGeom>
            <a:noFill/>
          </p:spPr>
          <p:txBody>
            <a:bodyPr wrap="square" rtlCol="0">
              <a:spAutoFit/>
            </a:bodyPr>
            <a:lstStyle/>
            <a:p>
              <a:pPr algn="ctr" rtl="0"/>
              <a:r>
                <a:rPr lang="pt-BR" sz="160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Objeto de 5 MB (ou maior)</a:t>
              </a:r>
            </a:p>
          </p:txBody>
        </p:sp>
        <p:sp>
          <p:nvSpPr>
            <p:cNvPr id="33" name="Rectangle 32">
              <a:extLst>
                <a:ext uri="{FF2B5EF4-FFF2-40B4-BE49-F238E27FC236}">
                  <a16:creationId xmlns:a16="http://schemas.microsoft.com/office/drawing/2014/main" id="{FA2BFF90-553D-4445-8666-95CA6A3FD84A}"/>
                </a:ext>
              </a:extLst>
            </p:cNvPr>
            <p:cNvSpPr/>
            <p:nvPr/>
          </p:nvSpPr>
          <p:spPr>
            <a:xfrm>
              <a:off x="4779706" y="2222014"/>
              <a:ext cx="619735" cy="271898"/>
            </a:xfrm>
            <a:prstGeom prst="rect">
              <a:avLst/>
            </a:prstGeom>
            <a:solidFill>
              <a:srgbClr val="F9F9F9"/>
            </a:solidFill>
            <a:ln w="28575">
              <a:solidFill>
                <a:srgbClr val="61616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en-US" dirty="0"/>
            </a:p>
          </p:txBody>
        </p:sp>
        <p:sp>
          <p:nvSpPr>
            <p:cNvPr id="35" name="Rectangle 34">
              <a:extLst>
                <a:ext uri="{FF2B5EF4-FFF2-40B4-BE49-F238E27FC236}">
                  <a16:creationId xmlns:a16="http://schemas.microsoft.com/office/drawing/2014/main" id="{B701CF7B-863E-2143-9CC0-39A3756C782E}"/>
                </a:ext>
              </a:extLst>
            </p:cNvPr>
            <p:cNvSpPr/>
            <p:nvPr/>
          </p:nvSpPr>
          <p:spPr>
            <a:xfrm>
              <a:off x="4780848" y="2609879"/>
              <a:ext cx="619735" cy="271898"/>
            </a:xfrm>
            <a:prstGeom prst="rect">
              <a:avLst/>
            </a:prstGeom>
            <a:solidFill>
              <a:srgbClr val="F9F9F9"/>
            </a:solidFill>
            <a:ln w="28575">
              <a:solidFill>
                <a:srgbClr val="61616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en-US" dirty="0"/>
            </a:p>
          </p:txBody>
        </p:sp>
        <p:cxnSp>
          <p:nvCxnSpPr>
            <p:cNvPr id="38" name="Straight Arrow Connector 37">
              <a:extLst>
                <a:ext uri="{FF2B5EF4-FFF2-40B4-BE49-F238E27FC236}">
                  <a16:creationId xmlns:a16="http://schemas.microsoft.com/office/drawing/2014/main" id="{121A8800-819E-7C4F-A4D7-75D26A0B3703}"/>
                </a:ext>
              </a:extLst>
            </p:cNvPr>
            <p:cNvCxnSpPr>
              <a:cxnSpLocks/>
              <a:stCxn id="23" idx="3"/>
              <a:endCxn id="44" idx="1"/>
            </p:cNvCxnSpPr>
            <p:nvPr/>
          </p:nvCxnSpPr>
          <p:spPr>
            <a:xfrm>
              <a:off x="5399441" y="1969873"/>
              <a:ext cx="1511020" cy="39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2A5850-0D47-D346-A852-7D1E7A6F3BF8}"/>
                </a:ext>
              </a:extLst>
            </p:cNvPr>
            <p:cNvCxnSpPr>
              <a:cxnSpLocks/>
              <a:stCxn id="33" idx="3"/>
              <a:endCxn id="44" idx="1"/>
            </p:cNvCxnSpPr>
            <p:nvPr/>
          </p:nvCxnSpPr>
          <p:spPr>
            <a:xfrm>
              <a:off x="5399441" y="2357963"/>
              <a:ext cx="1511020" cy="45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81EABCF-AEE8-F44A-8638-1076A1F2731D}"/>
                </a:ext>
              </a:extLst>
            </p:cNvPr>
            <p:cNvCxnSpPr>
              <a:cxnSpLocks/>
              <a:stCxn id="35" idx="3"/>
              <a:endCxn id="44" idx="1"/>
            </p:cNvCxnSpPr>
            <p:nvPr/>
          </p:nvCxnSpPr>
          <p:spPr>
            <a:xfrm flipV="1">
              <a:off x="5400583" y="2362499"/>
              <a:ext cx="1509878" cy="383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4E258C46-5309-6F48-9B8E-8A854877D929}"/>
                </a:ext>
                <a:ext uri="{C183D7F6-B498-43B3-948B-1728B52AA6E4}">
                  <adec:decorative xmlns=""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10461" y="1932064"/>
              <a:ext cx="665828" cy="860869"/>
            </a:xfrm>
            <a:prstGeom prst="rect">
              <a:avLst/>
            </a:prstGeom>
          </p:spPr>
        </p:pic>
        <p:sp>
          <p:nvSpPr>
            <p:cNvPr id="54" name="Rectangle 53">
              <a:extLst>
                <a:ext uri="{FF2B5EF4-FFF2-40B4-BE49-F238E27FC236}">
                  <a16:creationId xmlns:a16="http://schemas.microsoft.com/office/drawing/2014/main" id="{4127AED0-A44D-CD4F-87CC-59FBC3E0A521}"/>
                </a:ext>
              </a:extLst>
            </p:cNvPr>
            <p:cNvSpPr/>
            <p:nvPr/>
          </p:nvSpPr>
          <p:spPr>
            <a:xfrm>
              <a:off x="4221641" y="1365327"/>
              <a:ext cx="5408133" cy="189470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55" name="Graphic 54">
              <a:extLst>
                <a:ext uri="{FF2B5EF4-FFF2-40B4-BE49-F238E27FC236}">
                  <a16:creationId xmlns:a16="http://schemas.microsoft.com/office/drawing/2014/main" id="{8CE48621-AF5A-9548-9032-F5E1CAFFFCB9}"/>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221642" y="1371368"/>
              <a:ext cx="330200" cy="330200"/>
            </a:xfrm>
            <a:prstGeom prst="rect">
              <a:avLst/>
            </a:prstGeom>
          </p:spPr>
        </p:pic>
        <p:cxnSp>
          <p:nvCxnSpPr>
            <p:cNvPr id="56" name="Straight Arrow Connector 55">
              <a:extLst>
                <a:ext uri="{FF2B5EF4-FFF2-40B4-BE49-F238E27FC236}">
                  <a16:creationId xmlns:a16="http://schemas.microsoft.com/office/drawing/2014/main" id="{1EFD925B-3311-934E-BFC5-9DD42025629D}"/>
                </a:ext>
              </a:extLst>
            </p:cNvPr>
            <p:cNvCxnSpPr>
              <a:cxnSpLocks/>
              <a:stCxn id="44" idx="3"/>
              <a:endCxn id="24" idx="1"/>
            </p:cNvCxnSpPr>
            <p:nvPr/>
          </p:nvCxnSpPr>
          <p:spPr>
            <a:xfrm>
              <a:off x="7576289" y="2362499"/>
              <a:ext cx="928509" cy="39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C38B975-8F7C-EC47-9EB2-97C583437CC1}"/>
                </a:ext>
              </a:extLst>
            </p:cNvPr>
            <p:cNvSpPr txBox="1"/>
            <p:nvPr/>
          </p:nvSpPr>
          <p:spPr>
            <a:xfrm>
              <a:off x="4221642" y="2956723"/>
              <a:ext cx="4455066" cy="307777"/>
            </a:xfrm>
            <a:prstGeom prst="rect">
              <a:avLst/>
            </a:prstGeom>
            <a:noFill/>
          </p:spPr>
          <p:txBody>
            <a:bodyPr wrap="none" rtlCol="0">
              <a:spAutoFit/>
            </a:bodyPr>
            <a:lstStyle/>
            <a:p>
              <a:pPr rtl="0"/>
              <a:r>
                <a:rPr lang="pt-BR" sz="140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Objeto dividido em partes e, em seguida, remontado</a:t>
              </a:r>
            </a:p>
          </p:txBody>
        </p:sp>
      </p:grpSp>
      <p:sp>
        <p:nvSpPr>
          <p:cNvPr id="59" name="Content Placeholder 58">
            <a:extLst>
              <a:ext uri="{FF2B5EF4-FFF2-40B4-BE49-F238E27FC236}">
                <a16:creationId xmlns:a16="http://schemas.microsoft.com/office/drawing/2014/main" id="{36D91911-1C51-D346-8BEA-4924E5FE50DB}"/>
              </a:ext>
            </a:extLst>
          </p:cNvPr>
          <p:cNvSpPr>
            <a:spLocks noGrp="1"/>
          </p:cNvSpPr>
          <p:nvPr>
            <p:ph idx="1"/>
          </p:nvPr>
        </p:nvSpPr>
        <p:spPr>
          <a:xfrm>
            <a:off x="419100" y="3475737"/>
            <a:ext cx="11353800" cy="2880613"/>
          </a:xfrm>
        </p:spPr>
        <p:txBody>
          <a:bodyPr rtlCol="0"/>
          <a:lstStyle/>
          <a:p>
            <a:pPr rtl="0"/>
            <a:r>
              <a:rPr lang="pt-BR" sz="2000" dirty="0"/>
              <a:t>Os arquivos podem ser carregados usando a API </a:t>
            </a:r>
            <a:r>
              <a:rPr lang="pt-BR" sz="2000" dirty="0" err="1"/>
              <a:t>Multipart</a:t>
            </a:r>
            <a:r>
              <a:rPr lang="pt-BR" sz="2000" dirty="0"/>
              <a:t> Upload</a:t>
            </a:r>
          </a:p>
          <a:p>
            <a:pPr lvl="1" rtl="0"/>
            <a:r>
              <a:rPr lang="pt-BR" sz="1600" dirty="0"/>
              <a:t>Você pode fazer upload de um único objeto como um conjunto de partes</a:t>
            </a:r>
          </a:p>
          <a:p>
            <a:pPr lvl="1" rtl="0"/>
            <a:r>
              <a:rPr lang="pt-BR" sz="1600" dirty="0"/>
              <a:t>Cada parte é uma porção contígua de dados do objeto</a:t>
            </a:r>
          </a:p>
          <a:p>
            <a:pPr lvl="1" rtl="0"/>
            <a:r>
              <a:rPr lang="pt-BR" sz="1600" dirty="0"/>
              <a:t>Depois que todas as partes do objeto estiverem carregadas, o </a:t>
            </a:r>
            <a:r>
              <a:rPr lang="pt-BR" sz="1600" dirty="0" err="1"/>
              <a:t>Amazon</a:t>
            </a:r>
            <a:r>
              <a:rPr lang="pt-BR" sz="1600" dirty="0"/>
              <a:t> S3 as montará e criará o objeto</a:t>
            </a:r>
          </a:p>
          <a:p>
            <a:pPr rtl="0"/>
            <a:r>
              <a:rPr lang="pt-BR" sz="2000" dirty="0"/>
              <a:t>Normalmente, usado apenas para arquivos maiores que 100 MB</a:t>
            </a:r>
          </a:p>
          <a:p>
            <a:pPr rtl="0"/>
            <a:r>
              <a:rPr lang="pt-BR" sz="2000" dirty="0"/>
              <a:t>Vantagens:</a:t>
            </a:r>
          </a:p>
          <a:p>
            <a:pPr lvl="1" rtl="0"/>
            <a:r>
              <a:rPr lang="pt-BR" sz="1600" dirty="0"/>
              <a:t>Recuperação rápida de problemas de rede: se a transmissão de qualquer parte falhar, somente essa parte precisa </a:t>
            </a:r>
            <a:r>
              <a:rPr lang="pt-BR" sz="1600" dirty="0" smtClean="0"/>
              <a:t/>
            </a:r>
            <a:br>
              <a:rPr lang="pt-BR" sz="1600" dirty="0" smtClean="0"/>
            </a:br>
            <a:r>
              <a:rPr lang="pt-BR" sz="1600" dirty="0" smtClean="0"/>
              <a:t>ser </a:t>
            </a:r>
            <a:r>
              <a:rPr lang="pt-BR" sz="1600" dirty="0"/>
              <a:t>retransmitida</a:t>
            </a:r>
          </a:p>
          <a:p>
            <a:pPr lvl="1" rtl="0"/>
            <a:r>
              <a:rPr lang="pt-BR" sz="1600" dirty="0"/>
              <a:t>Habilidade de pausar e retomar uploads de objetos</a:t>
            </a:r>
          </a:p>
          <a:p>
            <a:pPr lvl="1" rtl="0"/>
            <a:r>
              <a:rPr lang="pt-BR" sz="1600" dirty="0"/>
              <a:t>Taxa de transferência aprimorada: faça upload de partes em paralelo para melhorar a taxa de transferência</a:t>
            </a:r>
          </a:p>
        </p:txBody>
      </p:sp>
    </p:spTree>
    <p:custDataLst>
      <p:tags r:id="rId1"/>
    </p:custDataLst>
    <p:extLst>
      <p:ext uri="{BB962C8B-B14F-4D97-AF65-F5344CB8AC3E}">
        <p14:creationId xmlns:p14="http://schemas.microsoft.com/office/powerpoint/2010/main" val="1410067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Amazon S3 Transfer Acceleration </a:t>
            </a:r>
            <a:endParaRPr lang="en-US" sz="6600" dirty="0"/>
          </a:p>
        </p:txBody>
      </p:sp>
      <p:grpSp>
        <p:nvGrpSpPr>
          <p:cNvPr id="3" name="Group 2" descr="diagram compares a standard S3 upload that is uploaded directly to an S3 bucket, with an S3 Transfer Acceleration upload that is uploaded to a CloudFront edge location before it is then transferred to the S3 bucket.">
            <a:extLst>
              <a:ext uri="{FF2B5EF4-FFF2-40B4-BE49-F238E27FC236}">
                <a16:creationId xmlns:a16="http://schemas.microsoft.com/office/drawing/2014/main" id="{D57288C5-F432-5A4C-AFD7-AE3E6902AE12}"/>
              </a:ext>
            </a:extLst>
          </p:cNvPr>
          <p:cNvGrpSpPr/>
          <p:nvPr/>
        </p:nvGrpSpPr>
        <p:grpSpPr>
          <a:xfrm>
            <a:off x="195700" y="1310412"/>
            <a:ext cx="4790864" cy="5091946"/>
            <a:chOff x="195700" y="1310412"/>
            <a:chExt cx="4790864" cy="5091946"/>
          </a:xfrm>
        </p:grpSpPr>
        <p:sp>
          <p:nvSpPr>
            <p:cNvPr id="34" name="Rectangle 33">
              <a:extLst>
                <a:ext uri="{FF2B5EF4-FFF2-40B4-BE49-F238E27FC236}">
                  <a16:creationId xmlns:a16="http://schemas.microsoft.com/office/drawing/2014/main" id="{CF37306A-5008-9546-BFB3-A86E3F2FDD23}"/>
                </a:ext>
              </a:extLst>
            </p:cNvPr>
            <p:cNvSpPr/>
            <p:nvPr/>
          </p:nvSpPr>
          <p:spPr>
            <a:xfrm>
              <a:off x="2076304" y="1709853"/>
              <a:ext cx="1027845" cy="369332"/>
            </a:xfrm>
            <a:prstGeom prst="rect">
              <a:avLst/>
            </a:prstGeom>
          </p:spPr>
          <p:txBody>
            <a:bodyPr wrap="non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Internet</a:t>
              </a:r>
            </a:p>
          </p:txBody>
        </p:sp>
        <p:sp>
          <p:nvSpPr>
            <p:cNvPr id="39" name="TextBox 38">
              <a:extLst>
                <a:ext uri="{FF2B5EF4-FFF2-40B4-BE49-F238E27FC236}">
                  <a16:creationId xmlns:a16="http://schemas.microsoft.com/office/drawing/2014/main" id="{872FB32C-E8C7-5543-87BC-3EF6419C509F}"/>
                </a:ext>
              </a:extLst>
            </p:cNvPr>
            <p:cNvSpPr txBox="1"/>
            <p:nvPr/>
          </p:nvSpPr>
          <p:spPr>
            <a:xfrm>
              <a:off x="361294" y="2467471"/>
              <a:ext cx="1584330" cy="338554"/>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Qualquer tipo de arquivo</a:t>
              </a:r>
            </a:p>
          </p:txBody>
        </p:sp>
        <p:pic>
          <p:nvPicPr>
            <p:cNvPr id="45" name="Graphic 44">
              <a:extLst>
                <a:ext uri="{FF2B5EF4-FFF2-40B4-BE49-F238E27FC236}">
                  <a16:creationId xmlns:a16="http://schemas.microsoft.com/office/drawing/2014/main" id="{29E3EAF2-60A3-284A-856E-F539E4354B3E}"/>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880612" y="4302724"/>
              <a:ext cx="631328" cy="631328"/>
            </a:xfrm>
            <a:prstGeom prst="rect">
              <a:avLst/>
            </a:prstGeom>
          </p:spPr>
        </p:pic>
        <p:pic>
          <p:nvPicPr>
            <p:cNvPr id="47" name="Graphic 46">
              <a:extLst>
                <a:ext uri="{FF2B5EF4-FFF2-40B4-BE49-F238E27FC236}">
                  <a16:creationId xmlns:a16="http://schemas.microsoft.com/office/drawing/2014/main" id="{C7067F93-2DB7-5A41-9F01-C71C67B9CA1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94009" y="1682433"/>
              <a:ext cx="804534" cy="804534"/>
            </a:xfrm>
            <a:prstGeom prst="rect">
              <a:avLst/>
            </a:prstGeom>
          </p:spPr>
        </p:pic>
        <p:pic>
          <p:nvPicPr>
            <p:cNvPr id="48" name="Graphic 47">
              <a:extLst>
                <a:ext uri="{FF2B5EF4-FFF2-40B4-BE49-F238E27FC236}">
                  <a16:creationId xmlns:a16="http://schemas.microsoft.com/office/drawing/2014/main" id="{99CB0170-142B-E342-8F8B-302575F2FCA6}"/>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416396" y="2135488"/>
              <a:ext cx="469900" cy="469900"/>
            </a:xfrm>
            <a:prstGeom prst="rect">
              <a:avLst/>
            </a:prstGeom>
          </p:spPr>
        </p:pic>
        <p:sp>
          <p:nvSpPr>
            <p:cNvPr id="50" name="Rectangle 49">
              <a:extLst>
                <a:ext uri="{FF2B5EF4-FFF2-40B4-BE49-F238E27FC236}">
                  <a16:creationId xmlns:a16="http://schemas.microsoft.com/office/drawing/2014/main" id="{3FEEDD3A-49EF-6A4F-866A-E3B0F8B59886}"/>
                </a:ext>
              </a:extLst>
            </p:cNvPr>
            <p:cNvSpPr/>
            <p:nvPr/>
          </p:nvSpPr>
          <p:spPr>
            <a:xfrm>
              <a:off x="3353364" y="1407867"/>
              <a:ext cx="1633200" cy="142563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dirty="0">
                  <a:solidFill>
                    <a:sysClr val="windowText" lastClr="000000"/>
                  </a:solidFill>
                </a:rPr>
                <a:t>Nuvem AWS</a:t>
              </a:r>
            </a:p>
          </p:txBody>
        </p:sp>
        <p:pic>
          <p:nvPicPr>
            <p:cNvPr id="51" name="Graphic 50">
              <a:extLst>
                <a:ext uri="{FF2B5EF4-FFF2-40B4-BE49-F238E27FC236}">
                  <a16:creationId xmlns:a16="http://schemas.microsoft.com/office/drawing/2014/main" id="{84E7182C-DEAC-4C4F-B0E8-C42A7E335F66}"/>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353364" y="1407867"/>
              <a:ext cx="330200" cy="330200"/>
            </a:xfrm>
            <a:prstGeom prst="rect">
              <a:avLst/>
            </a:prstGeom>
          </p:spPr>
        </p:pic>
        <p:pic>
          <p:nvPicPr>
            <p:cNvPr id="4" name="Picture 3">
              <a:extLst>
                <a:ext uri="{FF2B5EF4-FFF2-40B4-BE49-F238E27FC236}">
                  <a16:creationId xmlns:a16="http://schemas.microsoft.com/office/drawing/2014/main" id="{9594FB68-D6BF-9348-AD1A-24A90DEEABF5}"/>
                </a:ext>
                <a:ext uri="{C183D7F6-B498-43B3-948B-1728B52AA6E4}">
                  <adec:decorative xmlns=""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3966" y="1658140"/>
              <a:ext cx="678986" cy="852680"/>
            </a:xfrm>
            <a:prstGeom prst="rect">
              <a:avLst/>
            </a:prstGeom>
          </p:spPr>
        </p:pic>
        <p:cxnSp>
          <p:nvCxnSpPr>
            <p:cNvPr id="52" name="Straight Arrow Connector 51">
              <a:extLst>
                <a:ext uri="{FF2B5EF4-FFF2-40B4-BE49-F238E27FC236}">
                  <a16:creationId xmlns:a16="http://schemas.microsoft.com/office/drawing/2014/main" id="{765B93FA-37EF-B84D-8105-AE018241DFEF}"/>
                </a:ext>
              </a:extLst>
            </p:cNvPr>
            <p:cNvCxnSpPr>
              <a:cxnSpLocks/>
              <a:stCxn id="4" idx="3"/>
              <a:endCxn id="47" idx="1"/>
            </p:cNvCxnSpPr>
            <p:nvPr/>
          </p:nvCxnSpPr>
          <p:spPr>
            <a:xfrm>
              <a:off x="1492952" y="2084480"/>
              <a:ext cx="2301057" cy="22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2F0BD52-A1FF-D84D-BAA3-19FE2464301F}"/>
                </a:ext>
              </a:extLst>
            </p:cNvPr>
            <p:cNvSpPr/>
            <p:nvPr/>
          </p:nvSpPr>
          <p:spPr>
            <a:xfrm>
              <a:off x="2080599" y="4192753"/>
              <a:ext cx="1027845" cy="369332"/>
            </a:xfrm>
            <a:prstGeom prst="rect">
              <a:avLst/>
            </a:prstGeom>
          </p:spPr>
          <p:txBody>
            <a:bodyPr wrap="non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Internet</a:t>
              </a:r>
            </a:p>
          </p:txBody>
        </p:sp>
        <p:sp>
          <p:nvSpPr>
            <p:cNvPr id="54" name="TextBox 53">
              <a:extLst>
                <a:ext uri="{FF2B5EF4-FFF2-40B4-BE49-F238E27FC236}">
                  <a16:creationId xmlns:a16="http://schemas.microsoft.com/office/drawing/2014/main" id="{50526447-7362-1C47-AC30-28CDE936EB2A}"/>
                </a:ext>
              </a:extLst>
            </p:cNvPr>
            <p:cNvSpPr txBox="1"/>
            <p:nvPr/>
          </p:nvSpPr>
          <p:spPr>
            <a:xfrm>
              <a:off x="361294" y="4998077"/>
              <a:ext cx="1584330" cy="338554"/>
            </a:xfrm>
            <a:prstGeom prst="rect">
              <a:avLst/>
            </a:prstGeom>
            <a:noFill/>
          </p:spPr>
          <p:txBody>
            <a:bodyPr wrap="square" rtlCol="0">
              <a:spAutoFit/>
            </a:bodyPr>
            <a:lstStyle>
              <a:defPPr>
                <a:defRPr lang="en-US"/>
              </a:defPPr>
              <a:lvl1pPr algn="ctr">
                <a:defRPr sz="1400">
                  <a:ea typeface="Amazon Ember Light" panose="020B0403020204020204" pitchFamily="34" charset="0"/>
                  <a:cs typeface="Amazon Ember Light" panose="020B0403020204020204" pitchFamily="34" charset="0"/>
                </a:defRPr>
              </a:lvl1pPr>
            </a:lstStyle>
            <a:p>
              <a:pPr rtl="0"/>
              <a:r>
                <a:rPr lang="pt-BR" sz="1600"/>
                <a:t>Qualquer tipo de arquivo</a:t>
              </a:r>
            </a:p>
          </p:txBody>
        </p:sp>
        <p:pic>
          <p:nvPicPr>
            <p:cNvPr id="55" name="Graphic 54">
              <a:extLst>
                <a:ext uri="{FF2B5EF4-FFF2-40B4-BE49-F238E27FC236}">
                  <a16:creationId xmlns:a16="http://schemas.microsoft.com/office/drawing/2014/main" id="{8B1F3F63-C647-6A47-9AEC-885E55AF5522}"/>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92132" y="5262152"/>
              <a:ext cx="804534" cy="804534"/>
            </a:xfrm>
            <a:prstGeom prst="rect">
              <a:avLst/>
            </a:prstGeom>
          </p:spPr>
        </p:pic>
        <p:pic>
          <p:nvPicPr>
            <p:cNvPr id="56" name="Graphic 55">
              <a:extLst>
                <a:ext uri="{FF2B5EF4-FFF2-40B4-BE49-F238E27FC236}">
                  <a16:creationId xmlns:a16="http://schemas.microsoft.com/office/drawing/2014/main" id="{1A167BD5-3DD5-C144-85C9-45BC06E45761}"/>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420691" y="4618388"/>
              <a:ext cx="469900" cy="469900"/>
            </a:xfrm>
            <a:prstGeom prst="rect">
              <a:avLst/>
            </a:prstGeom>
          </p:spPr>
        </p:pic>
        <p:sp>
          <p:nvSpPr>
            <p:cNvPr id="57" name="Rectangle 56">
              <a:extLst>
                <a:ext uri="{FF2B5EF4-FFF2-40B4-BE49-F238E27FC236}">
                  <a16:creationId xmlns:a16="http://schemas.microsoft.com/office/drawing/2014/main" id="{D5C8A94B-30A1-4E45-B0F3-43AEFC30E9BD}"/>
                </a:ext>
              </a:extLst>
            </p:cNvPr>
            <p:cNvSpPr/>
            <p:nvPr/>
          </p:nvSpPr>
          <p:spPr>
            <a:xfrm>
              <a:off x="3357659" y="3375983"/>
              <a:ext cx="1628905" cy="29922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solidFill>
                    <a:sysClr val="windowText" lastClr="000000"/>
                  </a:solidFill>
                </a:rPr>
                <a:t>Nuvem AWS</a:t>
              </a:r>
            </a:p>
          </p:txBody>
        </p:sp>
        <p:pic>
          <p:nvPicPr>
            <p:cNvPr id="58" name="Graphic 57">
              <a:extLst>
                <a:ext uri="{FF2B5EF4-FFF2-40B4-BE49-F238E27FC236}">
                  <a16:creationId xmlns:a16="http://schemas.microsoft.com/office/drawing/2014/main" id="{B1225CE7-35DC-DF4A-8961-E589C854F11D}"/>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353364" y="3384138"/>
              <a:ext cx="330200" cy="330200"/>
            </a:xfrm>
            <a:prstGeom prst="rect">
              <a:avLst/>
            </a:prstGeom>
          </p:spPr>
        </p:pic>
        <p:pic>
          <p:nvPicPr>
            <p:cNvPr id="59" name="Picture 58">
              <a:extLst>
                <a:ext uri="{FF2B5EF4-FFF2-40B4-BE49-F238E27FC236}">
                  <a16:creationId xmlns:a16="http://schemas.microsoft.com/office/drawing/2014/main" id="{AD514FF7-9416-7848-807D-DBDDC3E8D9D2}"/>
                </a:ext>
                <a:ext uri="{C183D7F6-B498-43B3-948B-1728B52AA6E4}">
                  <adec:decorative xmlns=""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3966" y="4188746"/>
              <a:ext cx="678986" cy="852680"/>
            </a:xfrm>
            <a:prstGeom prst="rect">
              <a:avLst/>
            </a:prstGeom>
          </p:spPr>
        </p:pic>
        <p:cxnSp>
          <p:nvCxnSpPr>
            <p:cNvPr id="60" name="Straight Arrow Connector 59">
              <a:extLst>
                <a:ext uri="{FF2B5EF4-FFF2-40B4-BE49-F238E27FC236}">
                  <a16:creationId xmlns:a16="http://schemas.microsoft.com/office/drawing/2014/main" id="{70AC46EC-FCA7-8148-893C-01CC04900F0D}"/>
                </a:ext>
              </a:extLst>
            </p:cNvPr>
            <p:cNvCxnSpPr>
              <a:cxnSpLocks/>
              <a:stCxn id="59" idx="3"/>
              <a:endCxn id="45" idx="1"/>
            </p:cNvCxnSpPr>
            <p:nvPr/>
          </p:nvCxnSpPr>
          <p:spPr>
            <a:xfrm>
              <a:off x="1492952" y="4615086"/>
              <a:ext cx="2387660" cy="3302"/>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60EBD68-579E-9D41-A3DF-02BF6B70DDDA}"/>
                </a:ext>
              </a:extLst>
            </p:cNvPr>
            <p:cNvCxnSpPr>
              <a:cxnSpLocks/>
              <a:stCxn id="45" idx="2"/>
              <a:endCxn id="55" idx="0"/>
            </p:cNvCxnSpPr>
            <p:nvPr/>
          </p:nvCxnSpPr>
          <p:spPr>
            <a:xfrm flipH="1">
              <a:off x="4194399" y="4934052"/>
              <a:ext cx="1877" cy="32810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D4F86E0-9DD6-4D47-A969-A90F2475321B}"/>
                </a:ext>
              </a:extLst>
            </p:cNvPr>
            <p:cNvSpPr txBox="1"/>
            <p:nvPr/>
          </p:nvSpPr>
          <p:spPr>
            <a:xfrm>
              <a:off x="3402234" y="2485013"/>
              <a:ext cx="1584330" cy="338554"/>
            </a:xfrm>
            <a:prstGeom prst="rect">
              <a:avLst/>
            </a:prstGeom>
            <a:noFill/>
          </p:spPr>
          <p:txBody>
            <a:bodyPr wrap="square" rtlCol="0">
              <a:spAutoFit/>
            </a:bodyPr>
            <a:lstStyle/>
            <a:p>
              <a:pPr algn="ctr" rtl="0"/>
              <a:r>
                <a:rPr lang="pt-BR" sz="1600" dirty="0" err="1">
                  <a:ea typeface="Amazon Ember Light" panose="020B0403020204020204" pitchFamily="34" charset="0"/>
                  <a:cs typeface="Amazon Ember Light" panose="020B0403020204020204" pitchFamily="34" charset="0"/>
                </a:rPr>
                <a:t>Bucket</a:t>
              </a:r>
              <a:r>
                <a:rPr lang="pt-BR" sz="1600" dirty="0">
                  <a:ea typeface="Amazon Ember Light" panose="020B0403020204020204" pitchFamily="34" charset="0"/>
                  <a:cs typeface="Amazon Ember Light" panose="020B0403020204020204" pitchFamily="34" charset="0"/>
                </a:rPr>
                <a:t> do S3</a:t>
              </a:r>
            </a:p>
          </p:txBody>
        </p:sp>
        <p:sp>
          <p:nvSpPr>
            <p:cNvPr id="63" name="TextBox 62">
              <a:extLst>
                <a:ext uri="{FF2B5EF4-FFF2-40B4-BE49-F238E27FC236}">
                  <a16:creationId xmlns:a16="http://schemas.microsoft.com/office/drawing/2014/main" id="{ED9E8513-9315-8B43-A2F8-C36607EA5BB4}"/>
                </a:ext>
              </a:extLst>
            </p:cNvPr>
            <p:cNvSpPr txBox="1"/>
            <p:nvPr/>
          </p:nvSpPr>
          <p:spPr>
            <a:xfrm>
              <a:off x="3402234" y="6063804"/>
              <a:ext cx="1584330" cy="338554"/>
            </a:xfrm>
            <a:prstGeom prst="rect">
              <a:avLst/>
            </a:prstGeom>
            <a:noFill/>
          </p:spPr>
          <p:txBody>
            <a:bodyPr wrap="square" rtlCol="0">
              <a:spAutoFit/>
            </a:bodyPr>
            <a:lstStyle/>
            <a:p>
              <a:pPr algn="ctr" rtl="0"/>
              <a:r>
                <a:rPr lang="pt-BR" sz="1600" dirty="0" err="1">
                  <a:ea typeface="Amazon Ember Light" panose="020B0403020204020204" pitchFamily="34" charset="0"/>
                  <a:cs typeface="Amazon Ember Light" panose="020B0403020204020204" pitchFamily="34" charset="0"/>
                </a:rPr>
                <a:t>Bucket</a:t>
              </a:r>
              <a:r>
                <a:rPr lang="pt-BR" sz="1600" dirty="0">
                  <a:ea typeface="Amazon Ember Light" panose="020B0403020204020204" pitchFamily="34" charset="0"/>
                  <a:cs typeface="Amazon Ember Light" panose="020B0403020204020204" pitchFamily="34" charset="0"/>
                </a:rPr>
                <a:t> do S3</a:t>
              </a:r>
            </a:p>
          </p:txBody>
        </p:sp>
        <p:sp>
          <p:nvSpPr>
            <p:cNvPr id="64" name="TextBox 63">
              <a:extLst>
                <a:ext uri="{FF2B5EF4-FFF2-40B4-BE49-F238E27FC236}">
                  <a16:creationId xmlns:a16="http://schemas.microsoft.com/office/drawing/2014/main" id="{421696E9-B597-CE45-8B80-3F10BCFC3364}"/>
                </a:ext>
              </a:extLst>
            </p:cNvPr>
            <p:cNvSpPr txBox="1"/>
            <p:nvPr/>
          </p:nvSpPr>
          <p:spPr>
            <a:xfrm>
              <a:off x="3337496" y="3869886"/>
              <a:ext cx="1620905" cy="461665"/>
            </a:xfrm>
            <a:prstGeom prst="rect">
              <a:avLst/>
            </a:prstGeom>
            <a:noFill/>
          </p:spPr>
          <p:txBody>
            <a:bodyPr wrap="square" rtlCol="0">
              <a:spAutoFit/>
            </a:bodyPr>
            <a:lstStyle>
              <a:defPPr>
                <a:defRPr lang="en-US"/>
              </a:defPPr>
              <a:lvl1pPr algn="ctr">
                <a:defRPr sz="1400">
                  <a:ea typeface="Amazon Ember Light" panose="020B0403020204020204" pitchFamily="34" charset="0"/>
                  <a:cs typeface="Amazon Ember Light" panose="020B0403020204020204" pitchFamily="34" charset="0"/>
                </a:defRPr>
              </a:lvl1pPr>
            </a:lstStyle>
            <a:p>
              <a:pPr rtl="0"/>
              <a:r>
                <a:rPr lang="pt-BR" sz="1200" dirty="0"/>
                <a:t>Ponto de presença </a:t>
              </a:r>
              <a:r>
                <a:rPr lang="en-US" sz="1200" dirty="0"/>
                <a:t/>
              </a:r>
              <a:br>
                <a:rPr lang="en-US" sz="1200" dirty="0"/>
              </a:br>
              <a:r>
                <a:rPr lang="pt-BR" sz="1200" dirty="0"/>
                <a:t>do </a:t>
              </a:r>
              <a:r>
                <a:rPr lang="pt-BR" sz="1200" dirty="0" err="1"/>
                <a:t>CloudFront</a:t>
              </a:r>
              <a:endParaRPr lang="pt-BR" sz="1200" dirty="0"/>
            </a:p>
          </p:txBody>
        </p:sp>
        <p:sp>
          <p:nvSpPr>
            <p:cNvPr id="65" name="TextBox 64">
              <a:extLst>
                <a:ext uri="{FF2B5EF4-FFF2-40B4-BE49-F238E27FC236}">
                  <a16:creationId xmlns:a16="http://schemas.microsoft.com/office/drawing/2014/main" id="{EE44A3F5-B943-9D42-B89C-EA548C0C70E4}"/>
                </a:ext>
              </a:extLst>
            </p:cNvPr>
            <p:cNvSpPr txBox="1"/>
            <p:nvPr/>
          </p:nvSpPr>
          <p:spPr>
            <a:xfrm>
              <a:off x="195700" y="1310412"/>
              <a:ext cx="2590209" cy="338554"/>
            </a:xfrm>
            <a:prstGeom prst="rect">
              <a:avLst/>
            </a:prstGeom>
            <a:noFill/>
          </p:spPr>
          <p:txBody>
            <a:bodyPr wrap="square" rtlCol="0">
              <a:spAutoFit/>
            </a:bodyPr>
            <a:lstStyle/>
            <a:p>
              <a:pPr rtl="0"/>
              <a:r>
                <a:rPr lang="pt-BR" sz="160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Upload do S3 Standard</a:t>
              </a:r>
            </a:p>
          </p:txBody>
        </p:sp>
        <p:sp>
          <p:nvSpPr>
            <p:cNvPr id="66" name="TextBox 65">
              <a:extLst>
                <a:ext uri="{FF2B5EF4-FFF2-40B4-BE49-F238E27FC236}">
                  <a16:creationId xmlns:a16="http://schemas.microsoft.com/office/drawing/2014/main" id="{54755465-0388-E242-92DF-C05FB6E51E00}"/>
                </a:ext>
              </a:extLst>
            </p:cNvPr>
            <p:cNvSpPr txBox="1"/>
            <p:nvPr/>
          </p:nvSpPr>
          <p:spPr>
            <a:xfrm>
              <a:off x="195700" y="3584484"/>
              <a:ext cx="2590209" cy="338554"/>
            </a:xfrm>
            <a:prstGeom prst="rect">
              <a:avLst/>
            </a:prstGeom>
            <a:noFill/>
          </p:spPr>
          <p:txBody>
            <a:bodyPr wrap="square" rtlCol="0">
              <a:spAutoFit/>
            </a:bodyPr>
            <a:lstStyle/>
            <a:p>
              <a:pPr rtl="0"/>
              <a:r>
                <a:rPr lang="pt-BR" sz="160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S3 Transfer Acceleration</a:t>
              </a:r>
            </a:p>
          </p:txBody>
        </p:sp>
        <p:sp>
          <p:nvSpPr>
            <p:cNvPr id="67" name="TextBox 66">
              <a:extLst>
                <a:ext uri="{FF2B5EF4-FFF2-40B4-BE49-F238E27FC236}">
                  <a16:creationId xmlns:a16="http://schemas.microsoft.com/office/drawing/2014/main" id="{FE0308CD-4EE6-934E-80D7-F01B43AB677A}"/>
                </a:ext>
              </a:extLst>
            </p:cNvPr>
            <p:cNvSpPr txBox="1"/>
            <p:nvPr/>
          </p:nvSpPr>
          <p:spPr>
            <a:xfrm>
              <a:off x="658800" y="3037597"/>
              <a:ext cx="989319" cy="338554"/>
            </a:xfrm>
            <a:prstGeom prst="rect">
              <a:avLst/>
            </a:prstGeom>
            <a:noFill/>
          </p:spPr>
          <p:txBody>
            <a:bodyPr wrap="square" rtlCol="0">
              <a:spAutoFit/>
            </a:bodyPr>
            <a:lstStyle/>
            <a:p>
              <a:pPr algn="ctr" rtl="0"/>
              <a:r>
                <a:rPr lang="pt-BR" sz="1600" dirty="0">
                  <a:solidFill>
                    <a:srgbClr val="7030A0"/>
                  </a:solidFill>
                  <a:latin typeface="Amazon Ember" panose="02000000000000000000" pitchFamily="2" charset="0"/>
                  <a:ea typeface="Amazon Ember" panose="02000000000000000000" pitchFamily="2" charset="0"/>
                  <a:cs typeface="Amazon Ember Light" panose="020B0403020204020204" pitchFamily="34" charset="0"/>
                </a:rPr>
                <a:t>versus</a:t>
              </a:r>
            </a:p>
          </p:txBody>
        </p:sp>
      </p:grpSp>
      <p:sp>
        <p:nvSpPr>
          <p:cNvPr id="22" name="Content Placeholder 21">
            <a:extLst>
              <a:ext uri="{FF2B5EF4-FFF2-40B4-BE49-F238E27FC236}">
                <a16:creationId xmlns:a16="http://schemas.microsoft.com/office/drawing/2014/main" id="{45D6553D-EDFD-504E-A2FA-161A7E5070BB}"/>
              </a:ext>
            </a:extLst>
          </p:cNvPr>
          <p:cNvSpPr>
            <a:spLocks noGrp="1"/>
          </p:cNvSpPr>
          <p:nvPr>
            <p:ph idx="13"/>
          </p:nvPr>
        </p:nvSpPr>
        <p:spPr/>
        <p:txBody>
          <a:bodyPr rtlCol="0"/>
          <a:lstStyle/>
          <a:p>
            <a:pPr rtl="0"/>
            <a:r>
              <a:rPr lang="pt-BR" sz="2400" dirty="0"/>
              <a:t>Acelera as transferências de dados </a:t>
            </a:r>
            <a:r>
              <a:rPr lang="pt-BR" sz="2400" dirty="0" smtClean="0"/>
              <a:t/>
            </a:r>
            <a:br>
              <a:rPr lang="pt-BR" sz="2400" dirty="0" smtClean="0"/>
            </a:br>
            <a:r>
              <a:rPr lang="pt-BR" sz="2400" dirty="0" smtClean="0"/>
              <a:t>do </a:t>
            </a:r>
            <a:r>
              <a:rPr lang="pt-BR" sz="2400" dirty="0" err="1"/>
              <a:t>Amazon</a:t>
            </a:r>
            <a:r>
              <a:rPr lang="pt-BR" sz="2400" dirty="0"/>
              <a:t> S3</a:t>
            </a:r>
            <a:endParaRPr lang="en-US" sz="2400" dirty="0"/>
          </a:p>
          <a:p>
            <a:pPr rtl="0"/>
            <a:r>
              <a:rPr lang="pt-BR" sz="2400" dirty="0"/>
              <a:t>Usa protocolos de rede otimizados </a:t>
            </a:r>
            <a:r>
              <a:rPr lang="pt-BR" sz="2400" dirty="0" smtClean="0"/>
              <a:t/>
            </a:r>
            <a:br>
              <a:rPr lang="pt-BR" sz="2400" dirty="0" smtClean="0"/>
            </a:br>
            <a:r>
              <a:rPr lang="pt-BR" sz="2400" dirty="0" smtClean="0"/>
              <a:t>e </a:t>
            </a:r>
            <a:r>
              <a:rPr lang="pt-BR" sz="2400" dirty="0"/>
              <a:t>a infraestrutura de ponta da AWS</a:t>
            </a:r>
          </a:p>
          <a:p>
            <a:pPr rtl="0"/>
            <a:r>
              <a:rPr lang="pt-BR" sz="2400" dirty="0"/>
              <a:t>Melhoria típica da velocidade:</a:t>
            </a:r>
          </a:p>
          <a:p>
            <a:pPr lvl="1" rtl="0"/>
            <a:r>
              <a:rPr lang="pt-BR" sz="2000" dirty="0"/>
              <a:t>50 a 500% para transferências internacionais de objetos maiores</a:t>
            </a:r>
          </a:p>
          <a:p>
            <a:pPr lvl="1" rtl="0"/>
            <a:r>
              <a:rPr lang="pt-BR" sz="2000" dirty="0"/>
              <a:t>Pode ser ainda mais alta sob certas condições</a:t>
            </a:r>
          </a:p>
          <a:p>
            <a:pPr rtl="0">
              <a:buClr>
                <a:schemeClr val="tx1"/>
              </a:buClr>
            </a:pPr>
            <a:r>
              <a:rPr lang="pt-BR" sz="2400" u="sng" dirty="0">
                <a:solidFill>
                  <a:srgbClr val="00B0F0"/>
                </a:solidFill>
                <a:hlinkClick r:id="rId13">
                  <a:extLst>
                    <a:ext uri="{A12FA001-AC4F-418D-AE19-62706E023703}">
                      <ahyp:hlinkClr xmlns="" xmlns:ahyp="http://schemas.microsoft.com/office/drawing/2018/hyperlinkcolor" val="tx"/>
                    </a:ext>
                  </a:extLst>
                </a:hlinkClick>
              </a:rPr>
              <a:t>Ferramenta de comparação de velocidade do </a:t>
            </a:r>
            <a:r>
              <a:rPr lang="pt-BR" sz="2400" u="sng" dirty="0" err="1">
                <a:solidFill>
                  <a:srgbClr val="00B0F0"/>
                </a:solidFill>
                <a:hlinkClick r:id="rId13">
                  <a:extLst>
                    <a:ext uri="{A12FA001-AC4F-418D-AE19-62706E023703}">
                      <ahyp:hlinkClr xmlns="" xmlns:ahyp="http://schemas.microsoft.com/office/drawing/2018/hyperlinkcolor" val="tx"/>
                    </a:ext>
                  </a:extLst>
                </a:hlinkClick>
              </a:rPr>
              <a:t>Amazon</a:t>
            </a:r>
            <a:r>
              <a:rPr lang="pt-BR" sz="2400" u="sng" dirty="0">
                <a:solidFill>
                  <a:srgbClr val="00B0F0"/>
                </a:solidFill>
                <a:hlinkClick r:id="rId13">
                  <a:extLst>
                    <a:ext uri="{A12FA001-AC4F-418D-AE19-62706E023703}">
                      <ahyp:hlinkClr xmlns="" xmlns:ahyp="http://schemas.microsoft.com/office/drawing/2018/hyperlinkcolor" val="tx"/>
                    </a:ext>
                  </a:extLst>
                </a:hlinkClick>
              </a:rPr>
              <a:t> S3 </a:t>
            </a:r>
            <a:r>
              <a:rPr lang="pt-BR" sz="2400" u="sng" dirty="0" err="1">
                <a:solidFill>
                  <a:srgbClr val="00B0F0"/>
                </a:solidFill>
                <a:hlinkClick r:id="rId13">
                  <a:extLst>
                    <a:ext uri="{A12FA001-AC4F-418D-AE19-62706E023703}">
                      <ahyp:hlinkClr xmlns="" xmlns:ahyp="http://schemas.microsoft.com/office/drawing/2018/hyperlinkcolor" val="tx"/>
                    </a:ext>
                  </a:extLst>
                </a:hlinkClick>
              </a:rPr>
              <a:t>Transfer</a:t>
            </a:r>
            <a:r>
              <a:rPr lang="pt-BR" sz="2400" u="sng" dirty="0">
                <a:solidFill>
                  <a:srgbClr val="00B0F0"/>
                </a:solidFill>
                <a:hlinkClick r:id="rId13">
                  <a:extLst>
                    <a:ext uri="{A12FA001-AC4F-418D-AE19-62706E023703}">
                      <ahyp:hlinkClr xmlns="" xmlns:ahyp="http://schemas.microsoft.com/office/drawing/2018/hyperlinkcolor" val="tx"/>
                    </a:ext>
                  </a:extLst>
                </a:hlinkClick>
              </a:rPr>
              <a:t> </a:t>
            </a:r>
            <a:r>
              <a:rPr lang="pt-BR" sz="2400" u="sng" dirty="0" err="1">
                <a:solidFill>
                  <a:srgbClr val="00B0F0"/>
                </a:solidFill>
                <a:hlinkClick r:id="rId13">
                  <a:extLst>
                    <a:ext uri="{A12FA001-AC4F-418D-AE19-62706E023703}">
                      <ahyp:hlinkClr xmlns="" xmlns:ahyp="http://schemas.microsoft.com/office/drawing/2018/hyperlinkcolor" val="tx"/>
                    </a:ext>
                  </a:extLst>
                </a:hlinkClick>
              </a:rPr>
              <a:t>Acceleration</a:t>
            </a:r>
            <a:endParaRPr lang="en-US" sz="2400" u="sng" dirty="0">
              <a:solidFill>
                <a:srgbClr val="00B0F0"/>
              </a:solidFill>
            </a:endParaRPr>
          </a:p>
          <a:p>
            <a:pPr lvl="1" rtl="0"/>
            <a:r>
              <a:rPr lang="pt-BR" sz="2000" dirty="0"/>
              <a:t>Mostra a vantagem da velocidade obtida (por região)</a:t>
            </a:r>
          </a:p>
        </p:txBody>
      </p:sp>
    </p:spTree>
    <p:custDataLst>
      <p:tags r:id="rId1"/>
    </p:custDataLst>
    <p:extLst>
      <p:ext uri="{BB962C8B-B14F-4D97-AF65-F5344CB8AC3E}">
        <p14:creationId xmlns:p14="http://schemas.microsoft.com/office/powerpoint/2010/main" val="972792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2032227"/>
            <a:ext cx="4268647" cy="1933792"/>
          </a:xfrm>
        </p:spPr>
        <p:txBody>
          <a:bodyPr rtlCol="0" anchor="t" anchorCtr="0">
            <a:noAutofit/>
          </a:bodyPr>
          <a:lstStyle/>
          <a:p>
            <a:pPr rtl="0"/>
            <a:r>
              <a:rPr lang="pt-BR" sz="3600"/>
              <a:t>Demonstração: </a:t>
            </a:r>
            <a:r>
              <a:rPr lang="en-US" sz="3600" dirty="0"/>
              <a:t/>
            </a:r>
            <a:br>
              <a:rPr lang="en-US" sz="3600" dirty="0"/>
            </a:br>
            <a:r>
              <a:rPr lang="pt-BR" sz="3600"/>
              <a:t>S3 Transfer Acceleration</a:t>
            </a:r>
          </a:p>
        </p:txBody>
      </p:sp>
      <p:pic>
        <p:nvPicPr>
          <p:cNvPr id="3" name="Picture 2">
            <a:extLst>
              <a:ext uri="{FF2B5EF4-FFF2-40B4-BE49-F238E27FC236}">
                <a16:creationId xmlns:a16="http://schemas.microsoft.com/office/drawing/2014/main" id="{0A49C664-B69D-C24A-80E2-CC7226ADCA43}"/>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76603" y="2032227"/>
            <a:ext cx="5853289" cy="3292475"/>
          </a:xfrm>
          <a:prstGeom prst="rect">
            <a:avLst/>
          </a:prstGeom>
        </p:spPr>
      </p:pic>
    </p:spTree>
    <p:custDataLst>
      <p:tags r:id="rId1"/>
    </p:custDataLst>
    <p:extLst>
      <p:ext uri="{BB962C8B-B14F-4D97-AF65-F5344CB8AC3E}">
        <p14:creationId xmlns:p14="http://schemas.microsoft.com/office/powerpoint/2010/main" val="3593013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8542324" cy="474119"/>
          </a:xfrm>
        </p:spPr>
        <p:txBody>
          <a:bodyPr rtlCol="0"/>
          <a:lstStyle/>
          <a:p>
            <a:pPr rtl="0"/>
            <a:r>
              <a:rPr lang="pt-BR" sz="3200" dirty="0"/>
              <a:t>Movimentação de grandes quantidades </a:t>
            </a:r>
            <a:r>
              <a:rPr lang="pt-BR" sz="3200" dirty="0" smtClean="0"/>
              <a:t/>
            </a:r>
            <a:br>
              <a:rPr lang="pt-BR" sz="3200" dirty="0" smtClean="0"/>
            </a:br>
            <a:r>
              <a:rPr lang="pt-BR" sz="3200" dirty="0" smtClean="0"/>
              <a:t>de </a:t>
            </a:r>
            <a:r>
              <a:rPr lang="pt-BR" sz="3200" dirty="0"/>
              <a:t>dados para o </a:t>
            </a:r>
            <a:r>
              <a:rPr lang="pt-BR" sz="3200" dirty="0" err="1"/>
              <a:t>Amazon</a:t>
            </a:r>
            <a:r>
              <a:rPr lang="pt-BR" sz="3200" dirty="0"/>
              <a:t> S3: AWS </a:t>
            </a:r>
            <a:r>
              <a:rPr lang="pt-BR" sz="3200" dirty="0" err="1"/>
              <a:t>Snowball</a:t>
            </a:r>
            <a:r>
              <a:rPr lang="pt-BR" sz="3200" dirty="0"/>
              <a:t> </a:t>
            </a:r>
          </a:p>
        </p:txBody>
      </p:sp>
      <p:pic>
        <p:nvPicPr>
          <p:cNvPr id="6" name="Picture 5" descr="picture of what looks like a large hardshell briefcase. It is actually an AWS Snowball.">
            <a:extLst>
              <a:ext uri="{FF2B5EF4-FFF2-40B4-BE49-F238E27FC236}">
                <a16:creationId xmlns:a16="http://schemas.microsoft.com/office/drawing/2014/main" id="{8F4FE900-1372-FE4F-8478-A81CBDF5683B}"/>
              </a:ext>
              <a:ext uri="{C183D7F6-B498-43B3-948B-1728B52AA6E4}">
                <adec:decorative xmlns=""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2551" y="1255947"/>
            <a:ext cx="2087363" cy="1561233"/>
          </a:xfrm>
          <a:prstGeom prst="rect">
            <a:avLst/>
          </a:prstGeom>
        </p:spPr>
      </p:pic>
      <p:sp>
        <p:nvSpPr>
          <p:cNvPr id="9" name="TextBox 8">
            <a:extLst>
              <a:ext uri="{FF2B5EF4-FFF2-40B4-BE49-F238E27FC236}">
                <a16:creationId xmlns:a16="http://schemas.microsoft.com/office/drawing/2014/main" id="{73597D29-2536-7D49-87C8-362E82769B4D}"/>
              </a:ext>
            </a:extLst>
          </p:cNvPr>
          <p:cNvSpPr txBox="1"/>
          <p:nvPr/>
        </p:nvSpPr>
        <p:spPr>
          <a:xfrm>
            <a:off x="4862203" y="1574898"/>
            <a:ext cx="5175398" cy="461665"/>
          </a:xfrm>
          <a:prstGeom prst="rect">
            <a:avLst/>
          </a:prstGeom>
          <a:noFill/>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AWS Snowball</a:t>
            </a:r>
          </a:p>
        </p:txBody>
      </p:sp>
      <p:sp>
        <p:nvSpPr>
          <p:cNvPr id="11" name="Rectangle 10">
            <a:extLst>
              <a:ext uri="{FF2B5EF4-FFF2-40B4-BE49-F238E27FC236}">
                <a16:creationId xmlns:a16="http://schemas.microsoft.com/office/drawing/2014/main" id="{F58598B4-376F-9D44-9A07-2061DC1F5537}"/>
              </a:ext>
            </a:extLst>
          </p:cNvPr>
          <p:cNvSpPr/>
          <p:nvPr/>
        </p:nvSpPr>
        <p:spPr>
          <a:xfrm>
            <a:off x="6455088" y="2036429"/>
            <a:ext cx="3350597" cy="369332"/>
          </a:xfrm>
          <a:prstGeom prst="rect">
            <a:avLst/>
          </a:prstGeom>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Transporte de dados na escala de petabytes </a:t>
            </a:r>
          </a:p>
        </p:txBody>
      </p:sp>
      <p:pic>
        <p:nvPicPr>
          <p:cNvPr id="16" name="Graphic 15">
            <a:extLst>
              <a:ext uri="{FF2B5EF4-FFF2-40B4-BE49-F238E27FC236}">
                <a16:creationId xmlns:a16="http://schemas.microsoft.com/office/drawing/2014/main" id="{1B7E07E9-821E-8F44-86B2-5A2F18BFBE2A}"/>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45324" y="2751620"/>
            <a:ext cx="1216152" cy="1216152"/>
          </a:xfrm>
          <a:prstGeom prst="rect">
            <a:avLst/>
          </a:prstGeom>
        </p:spPr>
      </p:pic>
      <p:sp>
        <p:nvSpPr>
          <p:cNvPr id="15" name="TextBox 14">
            <a:extLst>
              <a:ext uri="{FF2B5EF4-FFF2-40B4-BE49-F238E27FC236}">
                <a16:creationId xmlns:a16="http://schemas.microsoft.com/office/drawing/2014/main" id="{677B56B6-BA85-524D-A4DA-8A28A0B2B9E3}"/>
              </a:ext>
            </a:extLst>
          </p:cNvPr>
          <p:cNvSpPr txBox="1"/>
          <p:nvPr/>
        </p:nvSpPr>
        <p:spPr>
          <a:xfrm>
            <a:off x="402448" y="4052542"/>
            <a:ext cx="2301904"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AWS </a:t>
            </a:r>
            <a:r>
              <a:rPr lang="en-US" sz="2600" dirty="0">
                <a:latin typeface="Amazon Ember" panose="020B0603020204020204" pitchFamily="34" charset="0"/>
                <a:ea typeface="Amazon Ember" panose="020B0603020204020204" pitchFamily="34" charset="0"/>
                <a:cs typeface="Amazon Ember" panose="020B0603020204020204" pitchFamily="34" charset="0"/>
              </a:rPr>
              <a:t/>
            </a:r>
            <a:br>
              <a:rPr lang="en-US" sz="2600" dirty="0">
                <a:latin typeface="Amazon Ember" panose="020B0603020204020204" pitchFamily="34" charset="0"/>
                <a:ea typeface="Amazon Ember" panose="020B0603020204020204" pitchFamily="34" charset="0"/>
                <a:cs typeface="Amazon Ember" panose="020B0603020204020204" pitchFamily="34" charset="0"/>
              </a:rPr>
            </a:br>
            <a:r>
              <a:rPr lang="pt-BR" sz="2600">
                <a:latin typeface="Amazon Ember" panose="020B0603020204020204" pitchFamily="34" charset="0"/>
                <a:ea typeface="Amazon Ember" panose="020B0603020204020204" pitchFamily="34" charset="0"/>
                <a:cs typeface="Amazon Ember" panose="020B0603020204020204" pitchFamily="34" charset="0"/>
              </a:rPr>
              <a:t>Snowball</a:t>
            </a:r>
          </a:p>
        </p:txBody>
      </p:sp>
      <p:sp>
        <p:nvSpPr>
          <p:cNvPr id="19" name="Rectangle 18">
            <a:extLst>
              <a:ext uri="{FF2B5EF4-FFF2-40B4-BE49-F238E27FC236}">
                <a16:creationId xmlns:a16="http://schemas.microsoft.com/office/drawing/2014/main" id="{6605A30D-E757-6B4E-9364-C2535CF01C50}"/>
              </a:ext>
              <a:ext uri="{C183D7F6-B498-43B3-948B-1728B52AA6E4}">
                <adec:decorative xmlns="" xmlns:adec="http://schemas.microsoft.com/office/drawing/2017/decorative" val="1"/>
              </a:ext>
            </a:extLst>
          </p:cNvPr>
          <p:cNvSpPr/>
          <p:nvPr/>
        </p:nvSpPr>
        <p:spPr>
          <a:xfrm>
            <a:off x="470558" y="2359098"/>
            <a:ext cx="2165684" cy="2923674"/>
          </a:xfrm>
          <a:prstGeom prst="rect">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highlight>
                <a:srgbClr val="C0C0C0"/>
              </a:highlight>
            </a:endParaRPr>
          </a:p>
        </p:txBody>
      </p:sp>
      <p:sp>
        <p:nvSpPr>
          <p:cNvPr id="3" name="Content Placeholder 2">
            <a:extLst>
              <a:ext uri="{FF2B5EF4-FFF2-40B4-BE49-F238E27FC236}">
                <a16:creationId xmlns:a16="http://schemas.microsoft.com/office/drawing/2014/main" id="{5AFF0769-BEBC-0942-A230-A27DD597EBEC}"/>
              </a:ext>
            </a:extLst>
          </p:cNvPr>
          <p:cNvSpPr>
            <a:spLocks noGrp="1"/>
          </p:cNvSpPr>
          <p:nvPr>
            <p:ph idx="1"/>
          </p:nvPr>
        </p:nvSpPr>
        <p:spPr>
          <a:xfrm>
            <a:off x="3179118" y="2849711"/>
            <a:ext cx="8542324" cy="3234980"/>
          </a:xfrm>
        </p:spPr>
        <p:txBody>
          <a:bodyPr rtlCol="0"/>
          <a:lstStyle/>
          <a:p>
            <a:pPr rtl="0"/>
            <a:r>
              <a:rPr lang="pt-BR" sz="1800" dirty="0"/>
              <a:t>Pode transportar vários </a:t>
            </a:r>
            <a:r>
              <a:rPr lang="pt-BR" sz="1800" dirty="0" err="1"/>
              <a:t>terabytes</a:t>
            </a:r>
            <a:r>
              <a:rPr lang="pt-BR" sz="1800" dirty="0"/>
              <a:t> de dados no </a:t>
            </a:r>
            <a:r>
              <a:rPr lang="pt-BR" sz="1800" dirty="0" err="1"/>
              <a:t>Amazon</a:t>
            </a:r>
            <a:r>
              <a:rPr lang="pt-BR" sz="1800" dirty="0"/>
              <a:t> S3</a:t>
            </a:r>
          </a:p>
          <a:p>
            <a:pPr lvl="1" rtl="0"/>
            <a:r>
              <a:rPr lang="pt-BR" sz="1600" dirty="0"/>
              <a:t>Vários dispositivos podem ser usados para transferir </a:t>
            </a:r>
            <a:r>
              <a:rPr lang="pt-BR" sz="1600" dirty="0" err="1"/>
              <a:t>petabytes</a:t>
            </a:r>
            <a:endParaRPr lang="pt-BR" sz="1600" dirty="0"/>
          </a:p>
          <a:p>
            <a:pPr rtl="0"/>
            <a:r>
              <a:rPr lang="pt-BR" sz="1800" dirty="0"/>
              <a:t>Lida com as preocupações relacionadas a grandes transferências de dados (custos de rede, tempos de transferência, segurança)</a:t>
            </a:r>
            <a:endParaRPr lang="en-US" sz="1600" dirty="0"/>
          </a:p>
          <a:p>
            <a:pPr lvl="1" rtl="0"/>
            <a:r>
              <a:rPr lang="pt-BR" sz="1600" i="1" dirty="0"/>
              <a:t>Exemplo</a:t>
            </a:r>
            <a:r>
              <a:rPr lang="pt-BR" sz="1600" dirty="0"/>
              <a:t>: a transferência de 10 </a:t>
            </a:r>
            <a:r>
              <a:rPr lang="pt-BR" sz="1600" dirty="0" err="1"/>
              <a:t>petabytes</a:t>
            </a:r>
            <a:r>
              <a:rPr lang="pt-BR" sz="1600" dirty="0"/>
              <a:t> (10 milhões de GB) pela Internet com uma velocidade de upload de 10 </a:t>
            </a:r>
            <a:r>
              <a:rPr lang="pt-BR" sz="1600" dirty="0" err="1"/>
              <a:t>Gbps</a:t>
            </a:r>
            <a:r>
              <a:rPr lang="pt-BR" sz="1600" dirty="0"/>
              <a:t> levaria mais de 100 dias</a:t>
            </a:r>
            <a:endParaRPr lang="en-US" sz="1200" dirty="0"/>
          </a:p>
          <a:p>
            <a:pPr rtl="0"/>
            <a:r>
              <a:rPr lang="pt-BR" sz="1800" dirty="0"/>
              <a:t>Para usar</a:t>
            </a:r>
          </a:p>
          <a:p>
            <a:pPr lvl="1" rtl="0"/>
            <a:r>
              <a:rPr lang="pt-BR" sz="1600" dirty="0"/>
              <a:t>Crie um trabalho no Console de Gerenciamento da AWS e um </a:t>
            </a:r>
            <a:r>
              <a:rPr lang="pt-BR" sz="1600" dirty="0" err="1"/>
              <a:t>Snowball</a:t>
            </a:r>
            <a:r>
              <a:rPr lang="pt-BR" sz="1600" dirty="0"/>
              <a:t> será enviado a você</a:t>
            </a:r>
          </a:p>
          <a:p>
            <a:pPr lvl="1" rtl="0"/>
            <a:r>
              <a:rPr lang="pt-BR" sz="1600" dirty="0"/>
              <a:t>Conecte-o à rede local e, em seguida, faça o download e execute o </a:t>
            </a:r>
            <a:r>
              <a:rPr lang="pt-BR" sz="1600" dirty="0" err="1"/>
              <a:t>Snowball</a:t>
            </a:r>
            <a:r>
              <a:rPr lang="pt-BR" sz="1600" dirty="0"/>
              <a:t> </a:t>
            </a:r>
            <a:r>
              <a:rPr lang="pt-BR" sz="1600" dirty="0" err="1"/>
              <a:t>Client</a:t>
            </a:r>
            <a:endParaRPr lang="pt-BR" sz="1600" dirty="0"/>
          </a:p>
          <a:p>
            <a:pPr lvl="1" rtl="0"/>
            <a:r>
              <a:rPr lang="pt-BR" sz="1600" dirty="0"/>
              <a:t>Selecione os diretórios de arquivo a serem transferidos (criptografados) para </a:t>
            </a:r>
            <a:r>
              <a:rPr lang="pt-BR" sz="1600" dirty="0" smtClean="0"/>
              <a:t/>
            </a:r>
            <a:br>
              <a:rPr lang="pt-BR" sz="1600" dirty="0" smtClean="0"/>
            </a:br>
            <a:r>
              <a:rPr lang="pt-BR" sz="1600" dirty="0" smtClean="0"/>
              <a:t>o </a:t>
            </a:r>
            <a:r>
              <a:rPr lang="pt-BR" sz="1600" dirty="0"/>
              <a:t>dispositivo</a:t>
            </a:r>
          </a:p>
          <a:p>
            <a:pPr lvl="1" rtl="0"/>
            <a:r>
              <a:rPr lang="pt-BR" sz="1600" dirty="0"/>
              <a:t>Envie o dispositivo de volta e monitore seu status</a:t>
            </a:r>
            <a:endParaRPr lang="en-US" sz="1400" dirty="0"/>
          </a:p>
        </p:txBody>
      </p:sp>
    </p:spTree>
    <p:custDataLst>
      <p:tags r:id="rId1"/>
    </p:custDataLst>
    <p:extLst>
      <p:ext uri="{BB962C8B-B14F-4D97-AF65-F5344CB8AC3E}">
        <p14:creationId xmlns:p14="http://schemas.microsoft.com/office/powerpoint/2010/main" val="52071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8754397" cy="474119"/>
          </a:xfrm>
        </p:spPr>
        <p:txBody>
          <a:bodyPr rtlCol="0"/>
          <a:lstStyle/>
          <a:p>
            <a:pPr rtl="0"/>
            <a:r>
              <a:rPr lang="pt-BR" sz="3200" dirty="0"/>
              <a:t>Movimentação de grandes quantidades </a:t>
            </a:r>
            <a:r>
              <a:rPr lang="pt-BR" sz="3200" dirty="0" smtClean="0"/>
              <a:t/>
            </a:r>
            <a:br>
              <a:rPr lang="pt-BR" sz="3200" dirty="0" smtClean="0"/>
            </a:br>
            <a:r>
              <a:rPr lang="pt-BR" sz="3200" dirty="0" smtClean="0"/>
              <a:t>de </a:t>
            </a:r>
            <a:r>
              <a:rPr lang="pt-BR" sz="3200" dirty="0"/>
              <a:t>dados para o </a:t>
            </a:r>
            <a:r>
              <a:rPr lang="pt-BR" sz="3200" dirty="0" err="1"/>
              <a:t>Amazon</a:t>
            </a:r>
            <a:r>
              <a:rPr lang="pt-BR" sz="3200" dirty="0"/>
              <a:t> S3: AWS </a:t>
            </a:r>
            <a:r>
              <a:rPr lang="pt-BR" sz="3200" dirty="0" err="1"/>
              <a:t>Snowmobile</a:t>
            </a:r>
            <a:endParaRPr lang="pt-BR" sz="3200" dirty="0"/>
          </a:p>
        </p:txBody>
      </p:sp>
      <p:pic>
        <p:nvPicPr>
          <p:cNvPr id="5" name="Picture 4" descr="picture of a semi truck with trailer.">
            <a:extLst>
              <a:ext uri="{FF2B5EF4-FFF2-40B4-BE49-F238E27FC236}">
                <a16:creationId xmlns:a16="http://schemas.microsoft.com/office/drawing/2014/main" id="{60C18BD1-8AFE-FC4A-835F-80908FEDF3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11191" y="1291537"/>
            <a:ext cx="2625112" cy="1474437"/>
          </a:xfrm>
          <a:prstGeom prst="rect">
            <a:avLst/>
          </a:prstGeom>
        </p:spPr>
      </p:pic>
      <p:sp>
        <p:nvSpPr>
          <p:cNvPr id="10" name="TextBox 9">
            <a:extLst>
              <a:ext uri="{FF2B5EF4-FFF2-40B4-BE49-F238E27FC236}">
                <a16:creationId xmlns:a16="http://schemas.microsoft.com/office/drawing/2014/main" id="{7A83CE1F-4E03-8344-BB46-F341349307AB}"/>
              </a:ext>
            </a:extLst>
          </p:cNvPr>
          <p:cNvSpPr txBox="1"/>
          <p:nvPr/>
        </p:nvSpPr>
        <p:spPr>
          <a:xfrm>
            <a:off x="7291534" y="1790654"/>
            <a:ext cx="3763926" cy="461665"/>
          </a:xfrm>
          <a:prstGeom prst="rect">
            <a:avLst/>
          </a:prstGeom>
          <a:noFill/>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AWS Snowmobile</a:t>
            </a:r>
          </a:p>
        </p:txBody>
      </p:sp>
      <p:sp>
        <p:nvSpPr>
          <p:cNvPr id="12" name="Rectangle 11">
            <a:extLst>
              <a:ext uri="{FF2B5EF4-FFF2-40B4-BE49-F238E27FC236}">
                <a16:creationId xmlns:a16="http://schemas.microsoft.com/office/drawing/2014/main" id="{3D79941F-6D7B-ED41-B7A9-D3671208F4AD}"/>
              </a:ext>
            </a:extLst>
          </p:cNvPr>
          <p:cNvSpPr/>
          <p:nvPr/>
        </p:nvSpPr>
        <p:spPr>
          <a:xfrm>
            <a:off x="7582356" y="2174371"/>
            <a:ext cx="3182281" cy="369332"/>
          </a:xfrm>
          <a:prstGeom prst="rect">
            <a:avLst/>
          </a:prstGeom>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Transporte de dados na escala de exabytes</a:t>
            </a:r>
          </a:p>
        </p:txBody>
      </p:sp>
      <p:pic>
        <p:nvPicPr>
          <p:cNvPr id="16" name="Graphic 15">
            <a:extLst>
              <a:ext uri="{FF2B5EF4-FFF2-40B4-BE49-F238E27FC236}">
                <a16:creationId xmlns:a16="http://schemas.microsoft.com/office/drawing/2014/main" id="{10C17BEB-28AE-B340-A3C1-181E3EB432DC}"/>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45324" y="2769586"/>
            <a:ext cx="1216152" cy="1216152"/>
          </a:xfrm>
          <a:prstGeom prst="rect">
            <a:avLst/>
          </a:prstGeom>
        </p:spPr>
      </p:pic>
      <p:sp>
        <p:nvSpPr>
          <p:cNvPr id="17" name="TextBox 16">
            <a:extLst>
              <a:ext uri="{FF2B5EF4-FFF2-40B4-BE49-F238E27FC236}">
                <a16:creationId xmlns:a16="http://schemas.microsoft.com/office/drawing/2014/main" id="{C3ACC75A-E97D-BA42-BFCA-8FFADF6C6A75}"/>
              </a:ext>
            </a:extLst>
          </p:cNvPr>
          <p:cNvSpPr txBox="1"/>
          <p:nvPr/>
        </p:nvSpPr>
        <p:spPr>
          <a:xfrm>
            <a:off x="402448" y="4052542"/>
            <a:ext cx="2301904"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AWS </a:t>
            </a:r>
            <a:r>
              <a:rPr lang="en-US" sz="2600" dirty="0">
                <a:latin typeface="Amazon Ember" panose="020B0603020204020204" pitchFamily="34" charset="0"/>
                <a:ea typeface="Amazon Ember" panose="020B0603020204020204" pitchFamily="34" charset="0"/>
                <a:cs typeface="Amazon Ember" panose="020B0603020204020204" pitchFamily="34" charset="0"/>
              </a:rPr>
              <a:t/>
            </a:r>
            <a:br>
              <a:rPr lang="en-US" sz="2600" dirty="0">
                <a:latin typeface="Amazon Ember" panose="020B0603020204020204" pitchFamily="34" charset="0"/>
                <a:ea typeface="Amazon Ember" panose="020B0603020204020204" pitchFamily="34" charset="0"/>
                <a:cs typeface="Amazon Ember" panose="020B0603020204020204" pitchFamily="34" charset="0"/>
              </a:rPr>
            </a:br>
            <a:r>
              <a:rPr lang="pt-BR" sz="2600">
                <a:latin typeface="Amazon Ember" panose="020B0603020204020204" pitchFamily="34" charset="0"/>
                <a:ea typeface="Amazon Ember" panose="020B0603020204020204" pitchFamily="34" charset="0"/>
                <a:cs typeface="Amazon Ember" panose="020B0603020204020204" pitchFamily="34" charset="0"/>
              </a:rPr>
              <a:t>Snowmobile</a:t>
            </a:r>
          </a:p>
        </p:txBody>
      </p:sp>
      <p:sp>
        <p:nvSpPr>
          <p:cNvPr id="19" name="Rectangle 18">
            <a:extLst>
              <a:ext uri="{FF2B5EF4-FFF2-40B4-BE49-F238E27FC236}">
                <a16:creationId xmlns:a16="http://schemas.microsoft.com/office/drawing/2014/main" id="{05499484-A58E-4B4A-B16B-92A59C4112DA}"/>
              </a:ext>
              <a:ext uri="{C183D7F6-B498-43B3-948B-1728B52AA6E4}">
                <adec:decorative xmlns="" xmlns:adec="http://schemas.microsoft.com/office/drawing/2017/decorative" val="1"/>
              </a:ext>
            </a:extLst>
          </p:cNvPr>
          <p:cNvSpPr/>
          <p:nvPr/>
        </p:nvSpPr>
        <p:spPr>
          <a:xfrm>
            <a:off x="470558" y="2359098"/>
            <a:ext cx="2165684" cy="2923674"/>
          </a:xfrm>
          <a:prstGeom prst="rect">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highlight>
                <a:srgbClr val="C0C0C0"/>
              </a:highlight>
            </a:endParaRPr>
          </a:p>
        </p:txBody>
      </p:sp>
      <p:sp>
        <p:nvSpPr>
          <p:cNvPr id="4" name="Content Placeholder 3">
            <a:extLst>
              <a:ext uri="{FF2B5EF4-FFF2-40B4-BE49-F238E27FC236}">
                <a16:creationId xmlns:a16="http://schemas.microsoft.com/office/drawing/2014/main" id="{3333EBDB-C3DA-5A45-9265-1AA45A22F660}"/>
              </a:ext>
            </a:extLst>
          </p:cNvPr>
          <p:cNvSpPr>
            <a:spLocks noGrp="1"/>
          </p:cNvSpPr>
          <p:nvPr>
            <p:ph idx="13"/>
          </p:nvPr>
        </p:nvSpPr>
        <p:spPr>
          <a:xfrm>
            <a:off x="3401887" y="3051172"/>
            <a:ext cx="7894763" cy="3234981"/>
          </a:xfrm>
        </p:spPr>
        <p:txBody>
          <a:bodyPr rtlCol="0"/>
          <a:lstStyle/>
          <a:p>
            <a:pPr rtl="0"/>
            <a:r>
              <a:rPr lang="pt-BR" sz="2000" dirty="0"/>
              <a:t>Um contêiner de carga de 13,7 metros de comprimento, </a:t>
            </a:r>
            <a:r>
              <a:rPr lang="pt-BR" sz="2000" dirty="0" smtClean="0"/>
              <a:t/>
            </a:r>
            <a:br>
              <a:rPr lang="pt-BR" sz="2000" dirty="0" smtClean="0"/>
            </a:br>
            <a:r>
              <a:rPr lang="pt-BR" sz="2000" dirty="0" smtClean="0"/>
              <a:t>puxado </a:t>
            </a:r>
            <a:r>
              <a:rPr lang="pt-BR" sz="2000" dirty="0"/>
              <a:t>por um caminhão </a:t>
            </a:r>
            <a:r>
              <a:rPr lang="pt-BR" sz="2000" dirty="0" err="1"/>
              <a:t>semi-reboque</a:t>
            </a:r>
            <a:endParaRPr lang="pt-BR" sz="2000" dirty="0"/>
          </a:p>
          <a:p>
            <a:pPr rtl="0"/>
            <a:r>
              <a:rPr lang="pt-BR" sz="2000" dirty="0"/>
              <a:t>Pode transferir até 100 PB por </a:t>
            </a:r>
            <a:r>
              <a:rPr lang="pt-BR" sz="2000" dirty="0" err="1"/>
              <a:t>Snowmobile</a:t>
            </a:r>
            <a:endParaRPr lang="en-US" sz="2000" dirty="0"/>
          </a:p>
          <a:p>
            <a:pPr rtl="0"/>
            <a:r>
              <a:rPr lang="pt-BR" sz="2000" dirty="0"/>
              <a:t>Oferece várias camadas de segurança</a:t>
            </a:r>
          </a:p>
          <a:p>
            <a:pPr lvl="1" rtl="0"/>
            <a:r>
              <a:rPr lang="pt-BR" sz="2000" dirty="0"/>
              <a:t>Pessoal de segurança dedicado</a:t>
            </a:r>
          </a:p>
          <a:p>
            <a:pPr lvl="1" rtl="0"/>
            <a:r>
              <a:rPr lang="pt-BR" sz="2000" dirty="0"/>
              <a:t>Rastreamento por GPS, monitoramento de alarme, vigilância por vídeo 24 horas</a:t>
            </a:r>
          </a:p>
          <a:p>
            <a:pPr lvl="1" rtl="0"/>
            <a:r>
              <a:rPr lang="pt-BR" sz="2000" dirty="0"/>
              <a:t>Veículo de segurança de escolta opcional durante </a:t>
            </a:r>
            <a:r>
              <a:rPr lang="pt-BR" sz="2000" dirty="0" smtClean="0"/>
              <a:t>o </a:t>
            </a:r>
            <a:r>
              <a:rPr lang="pt-BR" sz="2000" dirty="0"/>
              <a:t>transporte</a:t>
            </a:r>
          </a:p>
          <a:p>
            <a:pPr lvl="1" rtl="0"/>
            <a:r>
              <a:rPr lang="pt-BR" sz="2000" dirty="0"/>
              <a:t>Todos os dados são criptografados usando a criptografia </a:t>
            </a:r>
            <a:r>
              <a:rPr lang="pt-BR" sz="2000" dirty="0" smtClean="0"/>
              <a:t/>
            </a:r>
            <a:br>
              <a:rPr lang="pt-BR" sz="2000" dirty="0" smtClean="0"/>
            </a:br>
            <a:r>
              <a:rPr lang="pt-BR" sz="2000" dirty="0" smtClean="0"/>
              <a:t>de </a:t>
            </a:r>
            <a:r>
              <a:rPr lang="pt-BR" sz="2000" dirty="0"/>
              <a:t>256 bits.</a:t>
            </a:r>
          </a:p>
        </p:txBody>
      </p:sp>
    </p:spTree>
    <p:custDataLst>
      <p:tags r:id="rId1"/>
    </p:custDataLst>
    <p:extLst>
      <p:ext uri="{BB962C8B-B14F-4D97-AF65-F5344CB8AC3E}">
        <p14:creationId xmlns:p14="http://schemas.microsoft.com/office/powerpoint/2010/main" val="1262188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400" dirty="0"/>
              <a:t>A opção </a:t>
            </a:r>
            <a:r>
              <a:rPr lang="pt-BR" sz="2400" dirty="0" err="1">
                <a:solidFill>
                  <a:schemeClr val="accent5"/>
                </a:solidFill>
                <a:latin typeface="Amazon Ember" panose="02000000000000000000" pitchFamily="2" charset="0"/>
                <a:ea typeface="Amazon Ember" panose="02000000000000000000" pitchFamily="2" charset="0"/>
              </a:rPr>
              <a:t>multipart</a:t>
            </a:r>
            <a:r>
              <a:rPr lang="pt-BR" sz="2400" dirty="0">
                <a:solidFill>
                  <a:schemeClr val="accent5"/>
                </a:solidFill>
                <a:latin typeface="Amazon Ember" panose="02000000000000000000" pitchFamily="2" charset="0"/>
                <a:ea typeface="Amazon Ember" panose="02000000000000000000" pitchFamily="2" charset="0"/>
              </a:rPr>
              <a:t> upload do S3</a:t>
            </a:r>
            <a:r>
              <a:rPr lang="pt-BR" sz="2400" dirty="0"/>
              <a:t> </a:t>
            </a:r>
            <a:r>
              <a:rPr lang="pt-BR" sz="2400" dirty="0" smtClean="0"/>
              <a:t/>
            </a:r>
            <a:br>
              <a:rPr lang="pt-BR" sz="2400" dirty="0" smtClean="0"/>
            </a:br>
            <a:r>
              <a:rPr lang="pt-BR" sz="2400" dirty="0" smtClean="0"/>
              <a:t>é uma </a:t>
            </a:r>
            <a:r>
              <a:rPr lang="pt-BR" sz="2400" dirty="0"/>
              <a:t>boa sugestão para arquivos maiores que 100 MB e em situações </a:t>
            </a:r>
            <a:r>
              <a:rPr lang="pt-BR" sz="2400" dirty="0" smtClean="0"/>
              <a:t/>
            </a:r>
            <a:br>
              <a:rPr lang="pt-BR" sz="2400" dirty="0" smtClean="0"/>
            </a:br>
            <a:r>
              <a:rPr lang="pt-BR" sz="2400" dirty="0" smtClean="0"/>
              <a:t>em </a:t>
            </a:r>
            <a:r>
              <a:rPr lang="pt-BR" sz="2400" dirty="0"/>
              <a:t>que a conectividade de rede pode ser inconsistente</a:t>
            </a:r>
          </a:p>
          <a:p>
            <a:pPr rtl="0"/>
            <a:r>
              <a:rPr lang="pt-BR" sz="2400" dirty="0">
                <a:solidFill>
                  <a:schemeClr val="accent5"/>
                </a:solidFill>
                <a:latin typeface="Amazon Ember" panose="02000000000000000000" pitchFamily="2" charset="0"/>
                <a:ea typeface="Amazon Ember" panose="02000000000000000000" pitchFamily="2" charset="0"/>
              </a:rPr>
              <a:t>O </a:t>
            </a:r>
            <a:r>
              <a:rPr lang="pt-BR" sz="2400" dirty="0" err="1">
                <a:solidFill>
                  <a:schemeClr val="accent5"/>
                </a:solidFill>
                <a:latin typeface="Amazon Ember" panose="02000000000000000000" pitchFamily="2" charset="0"/>
                <a:ea typeface="Amazon Ember" panose="02000000000000000000" pitchFamily="2" charset="0"/>
              </a:rPr>
              <a:t>Amazon</a:t>
            </a:r>
            <a:r>
              <a:rPr lang="pt-BR" sz="2400" dirty="0">
                <a:solidFill>
                  <a:schemeClr val="accent5"/>
                </a:solidFill>
                <a:latin typeface="Amazon Ember" panose="02000000000000000000" pitchFamily="2" charset="0"/>
                <a:ea typeface="Amazon Ember" panose="02000000000000000000" pitchFamily="2" charset="0"/>
              </a:rPr>
              <a:t> S3 </a:t>
            </a:r>
            <a:r>
              <a:rPr lang="pt-BR" sz="2400" dirty="0" err="1">
                <a:solidFill>
                  <a:schemeClr val="accent5"/>
                </a:solidFill>
                <a:latin typeface="Amazon Ember" panose="02000000000000000000" pitchFamily="2" charset="0"/>
                <a:ea typeface="Amazon Ember" panose="02000000000000000000" pitchFamily="2" charset="0"/>
              </a:rPr>
              <a:t>Transfer</a:t>
            </a:r>
            <a:r>
              <a:rPr lang="pt-BR" sz="2400" dirty="0">
                <a:solidFill>
                  <a:schemeClr val="accent5"/>
                </a:solidFill>
                <a:latin typeface="Amazon Ember" panose="02000000000000000000" pitchFamily="2" charset="0"/>
                <a:ea typeface="Amazon Ember" panose="02000000000000000000" pitchFamily="2" charset="0"/>
              </a:rPr>
              <a:t> </a:t>
            </a:r>
            <a:r>
              <a:rPr lang="pt-BR" sz="2400" dirty="0" err="1">
                <a:solidFill>
                  <a:schemeClr val="accent5"/>
                </a:solidFill>
                <a:latin typeface="Amazon Ember" panose="02000000000000000000" pitchFamily="2" charset="0"/>
                <a:ea typeface="Amazon Ember" panose="02000000000000000000" pitchFamily="2" charset="0"/>
              </a:rPr>
              <a:t>Acceleration</a:t>
            </a:r>
            <a:r>
              <a:rPr lang="pt-BR" sz="2400" dirty="0">
                <a:solidFill>
                  <a:schemeClr val="accent5"/>
                </a:solidFill>
                <a:latin typeface="Amazon Ember" panose="02000000000000000000" pitchFamily="2" charset="0"/>
                <a:ea typeface="Amazon Ember" panose="02000000000000000000" pitchFamily="2" charset="0"/>
              </a:rPr>
              <a:t> </a:t>
            </a:r>
            <a:r>
              <a:rPr lang="pt-BR" sz="2400" dirty="0"/>
              <a:t>usa pontos de presença e pode aumentar significativamente </a:t>
            </a:r>
            <a:r>
              <a:rPr lang="pt-BR" sz="2400" dirty="0" smtClean="0"/>
              <a:t/>
            </a:r>
            <a:br>
              <a:rPr lang="pt-BR" sz="2400" dirty="0" smtClean="0"/>
            </a:br>
            <a:r>
              <a:rPr lang="pt-BR" sz="2400" dirty="0" smtClean="0"/>
              <a:t>a </a:t>
            </a:r>
            <a:r>
              <a:rPr lang="pt-BR" sz="2400" dirty="0"/>
              <a:t>velocidade dos uploads</a:t>
            </a:r>
          </a:p>
          <a:p>
            <a:pPr rtl="0"/>
            <a:r>
              <a:rPr lang="pt-BR" sz="2400" dirty="0"/>
              <a:t>O </a:t>
            </a:r>
            <a:r>
              <a:rPr lang="pt-BR" sz="2400" dirty="0">
                <a:solidFill>
                  <a:schemeClr val="accent5"/>
                </a:solidFill>
                <a:latin typeface="Amazon Ember" panose="02000000000000000000" pitchFamily="2" charset="0"/>
                <a:ea typeface="Amazon Ember" panose="02000000000000000000" pitchFamily="2" charset="0"/>
              </a:rPr>
              <a:t>AWS </a:t>
            </a:r>
            <a:r>
              <a:rPr lang="pt-BR" sz="2400" dirty="0" err="1">
                <a:solidFill>
                  <a:schemeClr val="accent5"/>
                </a:solidFill>
                <a:latin typeface="Amazon Ember" panose="02000000000000000000" pitchFamily="2" charset="0"/>
                <a:ea typeface="Amazon Ember" panose="02000000000000000000" pitchFamily="2" charset="0"/>
              </a:rPr>
              <a:t>Snowball</a:t>
            </a:r>
            <a:r>
              <a:rPr lang="pt-BR" sz="2400" dirty="0">
                <a:solidFill>
                  <a:schemeClr val="accent5"/>
                </a:solidFill>
                <a:latin typeface="Amazon Ember" panose="02000000000000000000" pitchFamily="2" charset="0"/>
                <a:ea typeface="Amazon Ember" panose="02000000000000000000" pitchFamily="2" charset="0"/>
              </a:rPr>
              <a:t> </a:t>
            </a:r>
            <a:r>
              <a:rPr lang="pt-BR" sz="2400" dirty="0"/>
              <a:t>fornece uma maneira de transferir </a:t>
            </a:r>
            <a:r>
              <a:rPr lang="pt-BR" sz="2400" i="1" dirty="0" err="1">
                <a:solidFill>
                  <a:schemeClr val="accent5"/>
                </a:solidFill>
                <a:latin typeface="Amazon Ember" panose="02000000000000000000" pitchFamily="2" charset="0"/>
                <a:ea typeface="Amazon Ember" panose="02000000000000000000" pitchFamily="2" charset="0"/>
              </a:rPr>
              <a:t>petabytes</a:t>
            </a:r>
            <a:r>
              <a:rPr lang="pt-BR" sz="2400" dirty="0"/>
              <a:t> de dados, </a:t>
            </a:r>
            <a:r>
              <a:rPr lang="pt-BR" sz="2400" dirty="0" smtClean="0"/>
              <a:t/>
            </a:r>
            <a:br>
              <a:rPr lang="pt-BR" sz="2400" dirty="0" smtClean="0"/>
            </a:br>
            <a:r>
              <a:rPr lang="pt-BR" sz="2400" dirty="0" smtClean="0"/>
              <a:t>e </a:t>
            </a:r>
            <a:r>
              <a:rPr lang="pt-BR" sz="2400" dirty="0"/>
              <a:t>o </a:t>
            </a:r>
            <a:r>
              <a:rPr lang="pt-BR" sz="2400" dirty="0">
                <a:solidFill>
                  <a:schemeClr val="accent5"/>
                </a:solidFill>
                <a:latin typeface="Amazon Ember" panose="02000000000000000000" pitchFamily="2" charset="0"/>
                <a:ea typeface="Amazon Ember" panose="02000000000000000000" pitchFamily="2" charset="0"/>
              </a:rPr>
              <a:t>AWS </a:t>
            </a:r>
            <a:r>
              <a:rPr lang="pt-BR" sz="2400" dirty="0" err="1">
                <a:solidFill>
                  <a:schemeClr val="accent5"/>
                </a:solidFill>
                <a:latin typeface="Amazon Ember" panose="02000000000000000000" pitchFamily="2" charset="0"/>
                <a:ea typeface="Amazon Ember" panose="02000000000000000000" pitchFamily="2" charset="0"/>
              </a:rPr>
              <a:t>Snowmobile</a:t>
            </a:r>
            <a:r>
              <a:rPr lang="pt-BR" sz="2400" dirty="0"/>
              <a:t> fornece uma maneira de transferir </a:t>
            </a:r>
            <a:r>
              <a:rPr lang="pt-BR" sz="2400" i="1" dirty="0" err="1">
                <a:solidFill>
                  <a:schemeClr val="accent5"/>
                </a:solidFill>
                <a:latin typeface="Amazon Ember" panose="02000000000000000000" pitchFamily="2" charset="0"/>
                <a:ea typeface="Amazon Ember" panose="02000000000000000000" pitchFamily="2" charset="0"/>
              </a:rPr>
              <a:t>exabytes</a:t>
            </a:r>
            <a:r>
              <a:rPr lang="pt-BR" sz="2400" dirty="0"/>
              <a:t> de </a:t>
            </a:r>
            <a:r>
              <a:rPr lang="pt-BR" sz="2400" dirty="0" smtClean="0"/>
              <a:t/>
            </a:r>
            <a:br>
              <a:rPr lang="pt-BR" sz="2400" dirty="0" smtClean="0"/>
            </a:br>
            <a:r>
              <a:rPr lang="pt-BR" sz="2400" dirty="0" smtClean="0"/>
              <a:t>dados </a:t>
            </a:r>
            <a:r>
              <a:rPr lang="pt-BR" sz="2400" dirty="0"/>
              <a:t>para a AWS</a:t>
            </a:r>
            <a:endParaRPr lang="en-US" dirty="0"/>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4000"/>
              <a:t>Seção 1: A arquitetura mais simples</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3: Adicionar uma camada de armazenamento</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4000">
                <a:latin typeface="+mj-lt"/>
              </a:rPr>
              <a:t>Seção 5: Escolher uma região para a arquitetura</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3: Adicionar uma camada de armazenamento</a:t>
            </a:r>
          </a:p>
        </p:txBody>
      </p:sp>
    </p:spTree>
    <p:custDataLst>
      <p:tags r:id="rId1"/>
    </p:custDataLst>
    <p:extLst>
      <p:ext uri="{BB962C8B-B14F-4D97-AF65-F5344CB8AC3E}">
        <p14:creationId xmlns:p14="http://schemas.microsoft.com/office/powerpoint/2010/main" val="212440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8823223" cy="474119"/>
          </a:xfrm>
        </p:spPr>
        <p:txBody>
          <a:bodyPr rtlCol="0"/>
          <a:lstStyle/>
          <a:p>
            <a:pPr rtl="0"/>
            <a:r>
              <a:rPr lang="pt-BR" sz="3600" dirty="0"/>
              <a:t>Escolha de uma região: considerações </a:t>
            </a:r>
            <a:r>
              <a:rPr lang="pt-BR" sz="3600" dirty="0" smtClean="0"/>
              <a:t/>
            </a:r>
            <a:br>
              <a:rPr lang="pt-BR" sz="3600" dirty="0" smtClean="0"/>
            </a:br>
            <a:r>
              <a:rPr lang="pt-BR" sz="3600" dirty="0" smtClean="0"/>
              <a:t>de </a:t>
            </a:r>
            <a:r>
              <a:rPr lang="pt-BR" sz="3600" dirty="0"/>
              <a:t>conformidade e latência</a:t>
            </a:r>
          </a:p>
        </p:txBody>
      </p:sp>
      <p:sp>
        <p:nvSpPr>
          <p:cNvPr id="7" name="Content Placeholder 6">
            <a:extLst>
              <a:ext uri="{FF2B5EF4-FFF2-40B4-BE49-F238E27FC236}">
                <a16:creationId xmlns:a16="http://schemas.microsoft.com/office/drawing/2014/main" id="{E20C430F-D6BE-2F4F-938C-A16706ACA9E7}"/>
              </a:ext>
            </a:extLst>
          </p:cNvPr>
          <p:cNvSpPr>
            <a:spLocks noGrp="1"/>
          </p:cNvSpPr>
          <p:nvPr>
            <p:ph idx="1"/>
          </p:nvPr>
        </p:nvSpPr>
        <p:spPr>
          <a:xfrm>
            <a:off x="3785418" y="1528175"/>
            <a:ext cx="7987481" cy="4648788"/>
          </a:xfrm>
        </p:spPr>
        <p:txBody>
          <a:bodyPr rtlCol="0"/>
          <a:lstStyle/>
          <a:p>
            <a:pPr rtl="0"/>
            <a:r>
              <a:rPr lang="pt-BR" dirty="0"/>
              <a:t>Residência de dados e conformidade regulamentar</a:t>
            </a:r>
          </a:p>
          <a:p>
            <a:pPr lvl="1" rtl="0"/>
            <a:r>
              <a:rPr lang="pt-BR" dirty="0"/>
              <a:t>Há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leis de privacidade de dados</a:t>
            </a:r>
            <a:r>
              <a:rPr lang="pt-BR" dirty="0"/>
              <a:t> relevantes para </a:t>
            </a:r>
            <a:r>
              <a:rPr lang="pt-BR" dirty="0" smtClean="0"/>
              <a:t/>
            </a:r>
            <a:br>
              <a:rPr lang="pt-BR" dirty="0" smtClean="0"/>
            </a:br>
            <a:r>
              <a:rPr lang="pt-BR" dirty="0" smtClean="0"/>
              <a:t>a </a:t>
            </a:r>
            <a:r>
              <a:rPr lang="pt-BR" dirty="0"/>
              <a:t>região?</a:t>
            </a:r>
          </a:p>
          <a:p>
            <a:pPr lvl="1" rtl="0"/>
            <a:r>
              <a:rPr lang="pt-BR" dirty="0"/>
              <a:t>Os dados dos clientes podem ser armazenados </a:t>
            </a:r>
            <a:r>
              <a:rPr lang="pt-BR" dirty="0" smtClean="0"/>
              <a:t/>
            </a:r>
            <a:br>
              <a:rPr lang="pt-BR" dirty="0" smtClean="0"/>
            </a:br>
            <a:r>
              <a:rPr lang="pt-BR"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fora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do país</a:t>
            </a:r>
            <a:r>
              <a:rPr lang="pt-BR" dirty="0"/>
              <a:t>?</a:t>
            </a:r>
          </a:p>
          <a:p>
            <a:pPr lvl="1" rtl="0"/>
            <a:r>
              <a:rPr lang="pt-BR" dirty="0"/>
              <a:t>Você pode cumprir suas obrigações de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governança</a:t>
            </a:r>
            <a:r>
              <a:rPr lang="pt-BR" dirty="0"/>
              <a:t>?</a:t>
            </a:r>
          </a:p>
          <a:p>
            <a:pPr lvl="1" rtl="0"/>
            <a:endParaRPr lang="en-US" dirty="0"/>
          </a:p>
          <a:p>
            <a:pPr rtl="0"/>
            <a:r>
              <a:rPr lang="pt-BR" dirty="0"/>
              <a:t>Proximidade entre usuários e dados</a:t>
            </a:r>
          </a:p>
          <a:p>
            <a:pPr lvl="1" rtl="0"/>
            <a:r>
              <a:rPr lang="pt-BR" dirty="0"/>
              <a:t>Pequenas diferenças de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latência</a:t>
            </a:r>
            <a:r>
              <a:rPr lang="pt-BR" dirty="0"/>
              <a:t> podem afetar </a:t>
            </a:r>
            <a:r>
              <a:rPr lang="pt-BR" dirty="0" smtClean="0"/>
              <a:t/>
            </a:r>
            <a:br>
              <a:rPr lang="pt-BR" dirty="0" smtClean="0"/>
            </a:br>
            <a:r>
              <a:rPr lang="pt-BR" dirty="0" smtClean="0"/>
              <a:t>a </a:t>
            </a:r>
            <a:r>
              <a:rPr lang="pt-BR" dirty="0"/>
              <a:t>experiência do cliente</a:t>
            </a:r>
          </a:p>
          <a:p>
            <a:pPr lvl="1" rtl="0"/>
            <a:r>
              <a:rPr lang="pt-BR" dirty="0"/>
              <a:t>Escolha a região mais próxima de seus usuários</a:t>
            </a:r>
            <a:endParaRPr lang="en-US" dirty="0"/>
          </a:p>
        </p:txBody>
      </p:sp>
      <p:pic>
        <p:nvPicPr>
          <p:cNvPr id="8" name="Picture 7">
            <a:extLst>
              <a:ext uri="{FF2B5EF4-FFF2-40B4-BE49-F238E27FC236}">
                <a16:creationId xmlns:a16="http://schemas.microsoft.com/office/drawing/2014/main" id="{1E65E082-F88B-4240-A062-0A713D52CF14}"/>
              </a:ext>
              <a:ext uri="{C183D7F6-B498-43B3-948B-1728B52AA6E4}">
                <adec:decorative xmlns="" xmlns:adec="http://schemas.microsoft.com/office/drawing/2017/decorative" val="1"/>
              </a:ext>
            </a:extLst>
          </p:cNvPr>
          <p:cNvPicPr>
            <a:picLocks noChangeAspect="1"/>
          </p:cNvPicPr>
          <p:nvPr/>
        </p:nvPicPr>
        <p:blipFill>
          <a:blip r:embed="rId4" cstate="print">
            <a:alphaModFix amt="72000"/>
            <a:extLst>
              <a:ext uri="{28A0092B-C50C-407E-A947-70E740481C1C}">
                <a14:useLocalDpi xmlns:a14="http://schemas.microsoft.com/office/drawing/2010/main"/>
              </a:ext>
            </a:extLst>
          </a:blip>
          <a:stretch>
            <a:fillRect/>
          </a:stretch>
        </p:blipFill>
        <p:spPr>
          <a:xfrm>
            <a:off x="177769" y="2158789"/>
            <a:ext cx="3355897" cy="713128"/>
          </a:xfrm>
          <a:prstGeom prst="rect">
            <a:avLst/>
          </a:prstGeom>
          <a:effectLst>
            <a:softEdge rad="114300"/>
          </a:effectLst>
        </p:spPr>
      </p:pic>
      <p:pic>
        <p:nvPicPr>
          <p:cNvPr id="20" name="Picture 19">
            <a:extLst>
              <a:ext uri="{FF2B5EF4-FFF2-40B4-BE49-F238E27FC236}">
                <a16:creationId xmlns:a16="http://schemas.microsoft.com/office/drawing/2014/main" id="{3A0423B1-6F94-D04E-A86C-2032A1F10A10}"/>
              </a:ext>
              <a:ext uri="{C183D7F6-B498-43B3-948B-1728B52AA6E4}">
                <adec:decorative xmlns=""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10112" y="3986083"/>
            <a:ext cx="963161" cy="997155"/>
          </a:xfrm>
          <a:prstGeom prst="rect">
            <a:avLst/>
          </a:prstGeom>
        </p:spPr>
      </p:pic>
    </p:spTree>
    <p:custDataLst>
      <p:tags r:id="rId1"/>
    </p:custDataLst>
    <p:extLst>
      <p:ext uri="{BB962C8B-B14F-4D97-AF65-F5344CB8AC3E}">
        <p14:creationId xmlns:p14="http://schemas.microsoft.com/office/powerpoint/2010/main" val="1773863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DB18-E9A3-1043-AB7A-5B37F02464A6}"/>
              </a:ext>
            </a:extLst>
          </p:cNvPr>
          <p:cNvSpPr>
            <a:spLocks noGrp="1"/>
          </p:cNvSpPr>
          <p:nvPr>
            <p:ph type="title"/>
          </p:nvPr>
        </p:nvSpPr>
        <p:spPr/>
        <p:txBody>
          <a:bodyPr rtlCol="0"/>
          <a:lstStyle/>
          <a:p>
            <a:pPr rtl="0"/>
            <a:r>
              <a:rPr lang="pt-BR" sz="3600" dirty="0"/>
              <a:t>Escolha de uma região: disponibilidade </a:t>
            </a:r>
            <a:r>
              <a:rPr lang="pt-BR" sz="3600" dirty="0" smtClean="0"/>
              <a:t/>
            </a:r>
            <a:br>
              <a:rPr lang="pt-BR" sz="3600" dirty="0" smtClean="0"/>
            </a:br>
            <a:r>
              <a:rPr lang="pt-BR" sz="3600" dirty="0" smtClean="0"/>
              <a:t>do </a:t>
            </a:r>
            <a:r>
              <a:rPr lang="pt-BR" sz="3600" dirty="0"/>
              <a:t>serviço e considerações de custo</a:t>
            </a:r>
          </a:p>
        </p:txBody>
      </p:sp>
      <p:sp>
        <p:nvSpPr>
          <p:cNvPr id="3" name="Content Placeholder 2">
            <a:extLst>
              <a:ext uri="{FF2B5EF4-FFF2-40B4-BE49-F238E27FC236}">
                <a16:creationId xmlns:a16="http://schemas.microsoft.com/office/drawing/2014/main" id="{248FE4FE-52C6-FA40-9A9F-A593C323B6AA}"/>
              </a:ext>
            </a:extLst>
          </p:cNvPr>
          <p:cNvSpPr>
            <a:spLocks noGrp="1"/>
          </p:cNvSpPr>
          <p:nvPr>
            <p:ph idx="1"/>
          </p:nvPr>
        </p:nvSpPr>
        <p:spPr>
          <a:xfrm>
            <a:off x="419100" y="1528175"/>
            <a:ext cx="8610600" cy="4648788"/>
          </a:xfrm>
        </p:spPr>
        <p:txBody>
          <a:bodyPr rtlCol="0"/>
          <a:lstStyle/>
          <a:p>
            <a:pPr rtl="0"/>
            <a:r>
              <a:rPr lang="pt-BR" dirty="0"/>
              <a:t>Disponibilidade de serviços e recursos</a:t>
            </a:r>
          </a:p>
          <a:p>
            <a:pPr lvl="1" rtl="0"/>
            <a:r>
              <a:rPr lang="pt-BR" dirty="0"/>
              <a:t>Nem todos os serviços estão disponíveis em todas </a:t>
            </a:r>
            <a:r>
              <a:rPr lang="pt-BR" dirty="0" smtClean="0"/>
              <a:t/>
            </a:r>
            <a:br>
              <a:rPr lang="pt-BR" dirty="0" smtClean="0"/>
            </a:br>
            <a:r>
              <a:rPr lang="pt-BR" dirty="0" smtClean="0"/>
              <a:t>as </a:t>
            </a:r>
            <a:r>
              <a:rPr lang="pt-BR" dirty="0"/>
              <a:t>regiões da AWS</a:t>
            </a:r>
          </a:p>
          <a:p>
            <a:pPr lvl="2" rtl="0"/>
            <a:r>
              <a:rPr lang="pt-BR" dirty="0"/>
              <a:t>Consulte a </a:t>
            </a:r>
            <a:r>
              <a:rPr lang="pt-BR" dirty="0">
                <a:hlinkClick r:id="rId4"/>
              </a:rPr>
              <a:t>Tabela de regiões da AWS</a:t>
            </a:r>
            <a:r>
              <a:rPr lang="pt-BR" dirty="0"/>
              <a:t> para obter detalhes</a:t>
            </a:r>
          </a:p>
          <a:p>
            <a:pPr lvl="2" rtl="0"/>
            <a:r>
              <a:rPr lang="pt-BR" dirty="0"/>
              <a:t>Serviços frequentemente ampliados para novas regiões</a:t>
            </a:r>
          </a:p>
          <a:p>
            <a:pPr lvl="1" rtl="0"/>
            <a:r>
              <a:rPr lang="pt-BR" dirty="0"/>
              <a:t>Alguns serviços podem ser usados entre regiões, </a:t>
            </a:r>
            <a:r>
              <a:rPr lang="pt-BR" dirty="0" smtClean="0"/>
              <a:t/>
            </a:r>
            <a:br>
              <a:rPr lang="pt-BR" dirty="0" smtClean="0"/>
            </a:br>
            <a:r>
              <a:rPr lang="pt-BR" dirty="0" smtClean="0"/>
              <a:t>mas </a:t>
            </a:r>
            <a:r>
              <a:rPr lang="pt-BR" dirty="0"/>
              <a:t>com maior latência</a:t>
            </a:r>
          </a:p>
          <a:p>
            <a:pPr marL="457200" lvl="1" indent="0" rtl="0">
              <a:buNone/>
            </a:pPr>
            <a:endParaRPr lang="en-US" dirty="0"/>
          </a:p>
          <a:p>
            <a:pPr rtl="0"/>
            <a:r>
              <a:rPr lang="pt-BR" dirty="0"/>
              <a:t>Economia</a:t>
            </a:r>
          </a:p>
          <a:p>
            <a:pPr lvl="1" rtl="0"/>
            <a:r>
              <a:rPr lang="pt-BR" sz="2000" dirty="0"/>
              <a:t>Os custos variam por região</a:t>
            </a:r>
          </a:p>
          <a:p>
            <a:pPr lvl="1" rtl="0"/>
            <a:r>
              <a:rPr lang="pt-BR" sz="2000" dirty="0"/>
              <a:t>Alguns serviços, como o </a:t>
            </a:r>
            <a:r>
              <a:rPr lang="pt-BR" sz="2000" dirty="0" err="1"/>
              <a:t>Amazon</a:t>
            </a:r>
            <a:r>
              <a:rPr lang="pt-BR" sz="2000" dirty="0"/>
              <a:t> S3, têm custos para transferir dados externamente</a:t>
            </a:r>
          </a:p>
          <a:p>
            <a:pPr lvl="1" rtl="0"/>
            <a:r>
              <a:rPr lang="pt-BR" sz="2000" dirty="0"/>
              <a:t>Considere a relação custo-benefício da replicação de todo o ambiente em outra região</a:t>
            </a:r>
          </a:p>
        </p:txBody>
      </p:sp>
      <p:pic>
        <p:nvPicPr>
          <p:cNvPr id="6" name="Picture 5">
            <a:extLst>
              <a:ext uri="{FF2B5EF4-FFF2-40B4-BE49-F238E27FC236}">
                <a16:creationId xmlns:a16="http://schemas.microsoft.com/office/drawing/2014/main" id="{4E0C40F7-54B6-A94A-99C2-A3E01FEF2D08}"/>
              </a:ext>
              <a:ext uri="{C183D7F6-B498-43B3-948B-1728B52AA6E4}">
                <adec:decorative xmlns="" xmlns:adec="http://schemas.microsoft.com/office/drawing/2017/decorative" val="1"/>
              </a:ext>
            </a:extLst>
          </p:cNvPr>
          <p:cNvPicPr>
            <a:picLocks noChangeAspect="1"/>
          </p:cNvPicPr>
          <p:nvPr/>
        </p:nvPicPr>
        <p:blipFill rotWithShape="1">
          <a:blip r:embed="rId5" cstate="print">
            <a:alphaModFix amt="60000"/>
            <a:extLst>
              <a:ext uri="{28A0092B-C50C-407E-A947-70E740481C1C}">
                <a14:useLocalDpi xmlns:a14="http://schemas.microsoft.com/office/drawing/2010/main"/>
              </a:ext>
            </a:extLst>
          </a:blip>
          <a:srcRect l="-1149"/>
          <a:stretch/>
        </p:blipFill>
        <p:spPr>
          <a:xfrm>
            <a:off x="9237062" y="4233439"/>
            <a:ext cx="2054942" cy="1796040"/>
          </a:xfrm>
          <a:prstGeom prst="rect">
            <a:avLst/>
          </a:prstGeom>
          <a:effectLst>
            <a:softEdge rad="114300"/>
          </a:effectLst>
        </p:spPr>
      </p:pic>
      <p:pic>
        <p:nvPicPr>
          <p:cNvPr id="8" name="Picture 7">
            <a:extLst>
              <a:ext uri="{FF2B5EF4-FFF2-40B4-BE49-F238E27FC236}">
                <a16:creationId xmlns:a16="http://schemas.microsoft.com/office/drawing/2014/main" id="{42F538A0-B0B9-5A4F-971B-724F79E17DF6}"/>
              </a:ext>
              <a:ext uri="{C183D7F6-B498-43B3-948B-1728B52AA6E4}">
                <adec:decorative xmlns=""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44787" y="1877961"/>
            <a:ext cx="3396407" cy="1419394"/>
          </a:xfrm>
          <a:prstGeom prst="rect">
            <a:avLst/>
          </a:prstGeom>
          <a:effectLst>
            <a:softEdge rad="279400"/>
          </a:effectLst>
        </p:spPr>
      </p:pic>
    </p:spTree>
    <p:custDataLst>
      <p:tags r:id="rId1"/>
    </p:custDataLst>
    <p:extLst>
      <p:ext uri="{BB962C8B-B14F-4D97-AF65-F5344CB8AC3E}">
        <p14:creationId xmlns:p14="http://schemas.microsoft.com/office/powerpoint/2010/main" val="3187090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453151" cy="1325563"/>
          </a:xfrm>
        </p:spPr>
        <p:txBody>
          <a:bodyPr rtlCol="0">
            <a:noAutofit/>
          </a:bodyPr>
          <a:lstStyle/>
          <a:p>
            <a:pPr rtl="0"/>
            <a:r>
              <a:rPr lang="pt-BR" sz="2800" dirty="0">
                <a:latin typeface="+mj-lt"/>
              </a:rPr>
              <a:t>Módulo 3 – </a:t>
            </a:r>
            <a:r>
              <a:rPr lang="pt-BR" sz="2800" dirty="0" smtClean="0">
                <a:latin typeface="+mj-lt"/>
              </a:rPr>
              <a:t/>
            </a:r>
            <a:br>
              <a:rPr lang="pt-BR" sz="2800" dirty="0" smtClean="0">
                <a:latin typeface="+mj-lt"/>
              </a:rPr>
            </a:br>
            <a:r>
              <a:rPr lang="pt-BR" sz="2800" dirty="0" smtClean="0">
                <a:latin typeface="+mj-lt"/>
              </a:rPr>
              <a:t>Laboratório de </a:t>
            </a:r>
            <a:r>
              <a:rPr lang="pt-BR" sz="2800" dirty="0">
                <a:latin typeface="+mj-lt"/>
              </a:rPr>
              <a:t>desafio: </a:t>
            </a:r>
            <a:r>
              <a:rPr lang="en-US" sz="2800" dirty="0">
                <a:latin typeface="+mj-lt"/>
              </a:rPr>
              <a:t/>
            </a:r>
            <a:br>
              <a:rPr lang="en-US" sz="2800" dirty="0">
                <a:latin typeface="+mj-lt"/>
              </a:rPr>
            </a:br>
            <a:r>
              <a:rPr lang="pt-BR" sz="2800" dirty="0">
                <a:latin typeface="+mj-lt"/>
              </a:rPr>
              <a:t>Criar um site estático </a:t>
            </a:r>
            <a:r>
              <a:rPr lang="pt-BR" sz="2800" dirty="0" smtClean="0">
                <a:latin typeface="+mj-lt"/>
              </a:rPr>
              <a:t/>
            </a:r>
            <a:br>
              <a:rPr lang="pt-BR" sz="2800" dirty="0" smtClean="0">
                <a:latin typeface="+mj-lt"/>
              </a:rPr>
            </a:br>
            <a:r>
              <a:rPr lang="pt-BR" sz="2800" dirty="0" smtClean="0">
                <a:latin typeface="+mj-lt"/>
              </a:rPr>
              <a:t>para </a:t>
            </a:r>
            <a:r>
              <a:rPr lang="pt-BR" sz="2800" dirty="0">
                <a:latin typeface="+mj-lt"/>
              </a:rPr>
              <a:t>a cafeteria </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5715000" y="1662906"/>
            <a:ext cx="5767388" cy="3844924"/>
          </a:xfrm>
          <a:prstGeom prst="rect">
            <a:avLst/>
          </a:prstGeom>
        </p:spPr>
      </p:pic>
    </p:spTree>
    <p:custDataLst>
      <p:tags r:id="rId1"/>
    </p:custDataLst>
    <p:extLst>
      <p:ext uri="{BB962C8B-B14F-4D97-AF65-F5344CB8AC3E}">
        <p14:creationId xmlns:p14="http://schemas.microsoft.com/office/powerpoint/2010/main" val="1840984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9099" y="365125"/>
            <a:ext cx="10106025" cy="474119"/>
          </a:xfrm>
        </p:spPr>
        <p:txBody>
          <a:bodyPr rtlCol="0"/>
          <a:lstStyle/>
          <a:p>
            <a:pPr rtl="0"/>
            <a:r>
              <a:rPr lang="pt-BR" spc="-50" dirty="0"/>
              <a:t>A necessidade da empresa: um site simples</a:t>
            </a:r>
          </a:p>
        </p:txBody>
      </p:sp>
      <p:sp>
        <p:nvSpPr>
          <p:cNvPr id="14" name="Content Placeholder 8"/>
          <p:cNvSpPr txBox="1">
            <a:spLocks/>
          </p:cNvSpPr>
          <p:nvPr/>
        </p:nvSpPr>
        <p:spPr>
          <a:xfrm>
            <a:off x="419099" y="1447098"/>
            <a:ext cx="5344753" cy="1213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rtl="0">
              <a:buNone/>
              <a:defRPr/>
            </a:pPr>
            <a:r>
              <a:rPr lang="pt-BR" sz="2000" b="0" i="0" u="none" strike="noStrike" kern="1200" cap="none" spc="0" normalizeH="0" noProof="0" dirty="0" err="1">
                <a:ln>
                  <a:noFill/>
                </a:ln>
                <a:solidFill>
                  <a:srgbClr val="000000"/>
                </a:solidFill>
                <a:effectLst/>
                <a:uLnTx/>
                <a:uFillTx/>
              </a:rPr>
              <a:t>Sof</a:t>
            </a:r>
            <a:r>
              <a:rPr lang="pt-BR" sz="2000" dirty="0"/>
              <a:t>í</a:t>
            </a:r>
            <a:r>
              <a:rPr lang="pt-BR" sz="2000" b="0" i="0" u="none" strike="noStrike" kern="1200" cap="none" spc="0" normalizeH="0" noProof="0" dirty="0">
                <a:ln>
                  <a:noFill/>
                </a:ln>
                <a:solidFill>
                  <a:srgbClr val="000000"/>
                </a:solidFill>
                <a:effectLst/>
                <a:uLnTx/>
                <a:uFillTx/>
              </a:rPr>
              <a:t>a mencionou a Nikhil que gostaria que </a:t>
            </a:r>
            <a:r>
              <a:rPr lang="pt-BR" sz="2000" b="0" i="0" u="none" strike="noStrike" kern="1200" cap="none" spc="0" normalizeH="0" noProof="0" dirty="0" smtClean="0">
                <a:ln>
                  <a:noFill/>
                </a:ln>
                <a:solidFill>
                  <a:srgbClr val="000000"/>
                </a:solidFill>
                <a:effectLst/>
                <a:uLnTx/>
                <a:uFillTx/>
              </a:rPr>
              <a:t/>
            </a:r>
            <a:br>
              <a:rPr lang="pt-BR" sz="2000" b="0" i="0" u="none" strike="noStrike" kern="1200" cap="none" spc="0" normalizeH="0" noProof="0" dirty="0" smtClean="0">
                <a:ln>
                  <a:noFill/>
                </a:ln>
                <a:solidFill>
                  <a:srgbClr val="000000"/>
                </a:solidFill>
                <a:effectLst/>
                <a:uLnTx/>
                <a:uFillTx/>
              </a:rPr>
            </a:br>
            <a:r>
              <a:rPr lang="pt-BR" sz="2000" b="0" i="0" u="none" strike="noStrike" kern="1200" cap="none" spc="0" normalizeH="0" noProof="0" dirty="0" smtClean="0">
                <a:ln>
                  <a:noFill/>
                </a:ln>
                <a:solidFill>
                  <a:srgbClr val="000000"/>
                </a:solidFill>
                <a:effectLst/>
                <a:uLnTx/>
                <a:uFillTx/>
              </a:rPr>
              <a:t>o </a:t>
            </a:r>
            <a:r>
              <a:rPr lang="pt-BR" sz="2000" b="0" i="0" u="none" strike="noStrike" kern="1200" cap="none" spc="0" normalizeH="0" noProof="0" dirty="0">
                <a:ln>
                  <a:noFill/>
                </a:ln>
                <a:solidFill>
                  <a:srgbClr val="000000"/>
                </a:solidFill>
                <a:effectLst/>
                <a:uLnTx/>
                <a:uFillTx/>
              </a:rPr>
              <a:t>site mostrasse as instalações da cafeteria, por meio de imagens, e fornecesse aos clientes alguns detalhes comerciais.</a:t>
            </a:r>
            <a:endParaRPr kumimoji="0" lang="en-US" sz="2000" b="0" i="0" u="none" strike="noStrike" kern="1200" cap="none" spc="0" normalizeH="0" baseline="0" noProof="0" dirty="0">
              <a:ln>
                <a:noFill/>
              </a:ln>
              <a:solidFill>
                <a:srgbClr val="000000"/>
              </a:solidFill>
              <a:effectLst/>
              <a:uLnTx/>
              <a:uFillTx/>
            </a:endParaRPr>
          </a:p>
        </p:txBody>
      </p:sp>
      <p:pic>
        <p:nvPicPr>
          <p:cNvPr id="2" name="Picture 1" descr="Picture of Sofia and Nikhil in cafe aprons."/>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657" y="2883159"/>
            <a:ext cx="4387637" cy="2925091"/>
          </a:xfrm>
          <a:prstGeom prst="rect">
            <a:avLst/>
          </a:prstGeom>
        </p:spPr>
      </p:pic>
      <p:pic>
        <p:nvPicPr>
          <p:cNvPr id="9" name="Picture 8" descr="picture of Frank taking a photo of a piece of cake with his mobile phone.">
            <a:extLst>
              <a:ext uri="{FF2B5EF4-FFF2-40B4-BE49-F238E27FC236}">
                <a16:creationId xmlns:a16="http://schemas.microsoft.com/office/drawing/2014/main" id="{E55CC348-C64C-604F-88F6-BC87C6232BC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08196" y="1579051"/>
            <a:ext cx="2043007" cy="3064510"/>
          </a:xfrm>
          <a:prstGeom prst="rect">
            <a:avLst/>
          </a:prstGeom>
        </p:spPr>
      </p:pic>
      <p:sp>
        <p:nvSpPr>
          <p:cNvPr id="11" name="Content Placeholder 8">
            <a:extLst>
              <a:ext uri="{FF2B5EF4-FFF2-40B4-BE49-F238E27FC236}">
                <a16:creationId xmlns:a16="http://schemas.microsoft.com/office/drawing/2014/main" id="{6815975D-9905-1447-A844-66B5B3DAD3BF}"/>
              </a:ext>
            </a:extLst>
          </p:cNvPr>
          <p:cNvSpPr txBox="1">
            <a:spLocks/>
          </p:cNvSpPr>
          <p:nvPr/>
        </p:nvSpPr>
        <p:spPr>
          <a:xfrm>
            <a:off x="7228055" y="4893311"/>
            <a:ext cx="4306719" cy="14630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sz="2000" b="0" i="0" u="none" strike="noStrike" kern="1200" cap="none" spc="0" normalizeH="0" noProof="0" dirty="0">
                <a:ln>
                  <a:noFill/>
                </a:ln>
                <a:solidFill>
                  <a:srgbClr val="000000"/>
                </a:solidFill>
                <a:effectLst/>
                <a:uLnTx/>
                <a:uFillTx/>
              </a:rPr>
              <a:t>Frank gostou da ideia do site. Ele </a:t>
            </a:r>
            <a:r>
              <a:rPr lang="pt-BR" sz="2000" b="0" i="0" u="none" strike="noStrike" kern="1200" cap="none" spc="0" normalizeH="0" noProof="0" dirty="0" smtClean="0">
                <a:ln>
                  <a:noFill/>
                </a:ln>
                <a:solidFill>
                  <a:srgbClr val="000000"/>
                </a:solidFill>
                <a:effectLst/>
                <a:uLnTx/>
                <a:uFillTx/>
              </a:rPr>
              <a:t/>
            </a:r>
            <a:br>
              <a:rPr lang="pt-BR" sz="2000" b="0" i="0" u="none" strike="noStrike" kern="1200" cap="none" spc="0" normalizeH="0" noProof="0" dirty="0" smtClean="0">
                <a:ln>
                  <a:noFill/>
                </a:ln>
                <a:solidFill>
                  <a:srgbClr val="000000"/>
                </a:solidFill>
                <a:effectLst/>
                <a:uLnTx/>
                <a:uFillTx/>
              </a:rPr>
            </a:br>
            <a:r>
              <a:rPr lang="pt-BR" sz="2000" b="0" i="0" u="none" strike="noStrike" kern="1200" cap="none" spc="0" normalizeH="0" noProof="0" dirty="0" smtClean="0">
                <a:ln>
                  <a:noFill/>
                </a:ln>
                <a:solidFill>
                  <a:srgbClr val="000000"/>
                </a:solidFill>
                <a:effectLst/>
                <a:uLnTx/>
                <a:uFillTx/>
              </a:rPr>
              <a:t>já </a:t>
            </a:r>
            <a:r>
              <a:rPr lang="pt-BR" sz="2000" b="0" i="0" u="none" strike="noStrike" kern="1200" cap="none" spc="0" normalizeH="0" noProof="0" dirty="0">
                <a:ln>
                  <a:noFill/>
                </a:ln>
                <a:solidFill>
                  <a:srgbClr val="000000"/>
                </a:solidFill>
                <a:effectLst/>
                <a:uLnTx/>
                <a:uFillTx/>
              </a:rPr>
              <a:t>tirou algumas fotos </a:t>
            </a:r>
            <a:r>
              <a:rPr lang="pt-BR" sz="2000" b="0" i="0" u="none" strike="noStrike" kern="1200" cap="none" spc="0" normalizeH="0" noProof="0" dirty="0" smtClean="0">
                <a:ln>
                  <a:noFill/>
                </a:ln>
                <a:solidFill>
                  <a:srgbClr val="000000"/>
                </a:solidFill>
                <a:effectLst/>
                <a:uLnTx/>
                <a:uFillTx/>
              </a:rPr>
              <a:t>que </a:t>
            </a:r>
            <a:r>
              <a:rPr lang="pt-BR" sz="2000" b="0" i="0" u="none" strike="noStrike" kern="1200" cap="none" spc="0" normalizeH="0" noProof="0" dirty="0">
                <a:ln>
                  <a:noFill/>
                </a:ln>
                <a:solidFill>
                  <a:srgbClr val="000000"/>
                </a:solidFill>
                <a:effectLst/>
                <a:uLnTx/>
                <a:uFillTx/>
              </a:rPr>
              <a:t>podem ser usadas para destacar itens </a:t>
            </a:r>
            <a:r>
              <a:rPr lang="pt-BR" sz="2000" b="0" i="0" u="none" strike="noStrike" kern="1200" cap="none" spc="0" normalizeH="0" noProof="0" dirty="0" smtClean="0">
                <a:ln>
                  <a:noFill/>
                </a:ln>
                <a:solidFill>
                  <a:srgbClr val="000000"/>
                </a:solidFill>
                <a:effectLst/>
                <a:uLnTx/>
                <a:uFillTx/>
              </a:rPr>
              <a:t/>
            </a:r>
            <a:br>
              <a:rPr lang="pt-BR" sz="2000" b="0" i="0" u="none" strike="noStrike" kern="1200" cap="none" spc="0" normalizeH="0" noProof="0" dirty="0" smtClean="0">
                <a:ln>
                  <a:noFill/>
                </a:ln>
                <a:solidFill>
                  <a:srgbClr val="000000"/>
                </a:solidFill>
                <a:effectLst/>
                <a:uLnTx/>
                <a:uFillTx/>
              </a:rPr>
            </a:br>
            <a:r>
              <a:rPr lang="pt-BR" sz="2000" b="0" i="0" u="none" strike="noStrike" kern="1200" cap="none" spc="0" normalizeH="0" noProof="0" dirty="0" smtClean="0">
                <a:ln>
                  <a:noFill/>
                </a:ln>
                <a:solidFill>
                  <a:srgbClr val="000000"/>
                </a:solidFill>
                <a:effectLst/>
                <a:uLnTx/>
                <a:uFillTx/>
              </a:rPr>
              <a:t>do </a:t>
            </a:r>
            <a:r>
              <a:rPr lang="pt-BR" sz="2000" b="0" i="0" u="none" strike="noStrike" kern="1200" cap="none" spc="0" normalizeH="0" noProof="0" dirty="0">
                <a:ln>
                  <a:noFill/>
                </a:ln>
                <a:solidFill>
                  <a:srgbClr val="000000"/>
                </a:solidFill>
                <a:effectLst/>
                <a:uLnTx/>
                <a:uFillTx/>
              </a:rPr>
              <a:t>menu da cafeteria.</a:t>
            </a:r>
          </a:p>
        </p:txBody>
      </p:sp>
    </p:spTree>
    <p:custDataLst>
      <p:tags r:id="rId1"/>
    </p:custDataLst>
    <p:extLst>
      <p:ext uri="{BB962C8B-B14F-4D97-AF65-F5344CB8AC3E}">
        <p14:creationId xmlns:p14="http://schemas.microsoft.com/office/powerpoint/2010/main" val="2790421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de desafio: tarefas </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457200" indent="-457200" rtl="0">
              <a:buFont typeface="+mj-lt"/>
              <a:buAutoNum type="arabicPeriod"/>
            </a:pPr>
            <a:r>
              <a:rPr lang="pt-BR" sz="2400"/>
              <a:t>Extrair os arquivos necessários para este laboratório</a:t>
            </a:r>
          </a:p>
          <a:p>
            <a:pPr marL="457200" indent="-457200" rtl="0">
              <a:buFont typeface="+mj-lt"/>
              <a:buAutoNum type="arabicPeriod"/>
            </a:pPr>
            <a:r>
              <a:rPr lang="pt-BR" sz="2400"/>
              <a:t>Criar um bucket do S3 para hospedar o site estático</a:t>
            </a:r>
          </a:p>
          <a:p>
            <a:pPr marL="457200" indent="-457200" rtl="0">
              <a:buFont typeface="+mj-lt"/>
              <a:buAutoNum type="arabicPeriod"/>
            </a:pPr>
            <a:r>
              <a:rPr lang="pt-BR" sz="2400"/>
              <a:t>Fazer upload do conteúdo no bucket do S3</a:t>
            </a:r>
          </a:p>
          <a:p>
            <a:pPr marL="457200" indent="-457200" rtl="0">
              <a:buFont typeface="+mj-lt"/>
              <a:buAutoNum type="arabicPeriod"/>
            </a:pPr>
            <a:r>
              <a:rPr lang="pt-BR" sz="2400"/>
              <a:t>Criar uma política de bucket para conceder acesso público de leitura</a:t>
            </a:r>
          </a:p>
          <a:p>
            <a:pPr marL="457200" indent="-457200" rtl="0">
              <a:buFont typeface="+mj-lt"/>
              <a:buAutoNum type="arabicPeriod"/>
            </a:pPr>
            <a:r>
              <a:rPr lang="pt-BR" sz="2400"/>
              <a:t>Habilitar o versionamento no bucket do S3</a:t>
            </a:r>
          </a:p>
          <a:p>
            <a:pPr marL="457200" indent="-457200" rtl="0">
              <a:buFont typeface="+mj-lt"/>
              <a:buAutoNum type="arabicPeriod"/>
            </a:pPr>
            <a:r>
              <a:rPr lang="pt-BR" sz="2400"/>
              <a:t>Definir políticas de ciclo de vida</a:t>
            </a:r>
          </a:p>
          <a:p>
            <a:pPr marL="457200" indent="-457200" rtl="0">
              <a:buFont typeface="+mj-lt"/>
              <a:buAutoNum type="arabicPeriod"/>
            </a:pPr>
            <a:r>
              <a:rPr lang="pt-BR" sz="2400"/>
              <a:t>Habilitar a replicação entre regiões</a:t>
            </a:r>
          </a:p>
        </p:txBody>
      </p:sp>
    </p:spTree>
    <p:custDataLst>
      <p:tags r:id="rId1"/>
    </p:custDataLst>
    <p:extLst>
      <p:ext uri="{BB962C8B-B14F-4D97-AF65-F5344CB8AC3E}">
        <p14:creationId xmlns:p14="http://schemas.microsoft.com/office/powerpoint/2010/main" val="476139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de desafio: produto final </a:t>
            </a:r>
          </a:p>
        </p:txBody>
      </p:sp>
      <p:pic>
        <p:nvPicPr>
          <p:cNvPr id="11" name="Picture 10" descr="Architecture diagram showing two regions with an S3 bucket in each region. One s3 bucket points to the cafe's website.">
            <a:extLst>
              <a:ext uri="{FF2B5EF4-FFF2-40B4-BE49-F238E27FC236}">
                <a16:creationId xmlns:a16="http://schemas.microsoft.com/office/drawing/2014/main" id="{6D989995-F784-4D3D-8A4E-505DF8C686E0}"/>
              </a:ext>
            </a:extLst>
          </p:cNvPr>
          <p:cNvPicPr>
            <a:picLocks noChangeAspect="1"/>
          </p:cNvPicPr>
          <p:nvPr/>
        </p:nvPicPr>
        <p:blipFill>
          <a:blip r:embed="rId4"/>
          <a:stretch>
            <a:fillRect/>
          </a:stretch>
        </p:blipFill>
        <p:spPr>
          <a:xfrm>
            <a:off x="417084" y="1646032"/>
            <a:ext cx="11357832" cy="4468755"/>
          </a:xfrm>
          <a:prstGeom prst="rect">
            <a:avLst/>
          </a:prstGeom>
        </p:spPr>
      </p:pic>
    </p:spTree>
    <p:custDataLst>
      <p:tags r:id="rId1"/>
    </p:custDataLst>
    <p:extLst>
      <p:ext uri="{BB962C8B-B14F-4D97-AF65-F5344CB8AC3E}">
        <p14:creationId xmlns:p14="http://schemas.microsoft.com/office/powerpoint/2010/main" val="706379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26"/>
          <a:stretch/>
        </p:blipFill>
        <p:spPr>
          <a:xfrm>
            <a:off x="-50800" y="1920240"/>
            <a:ext cx="12252960" cy="4358640"/>
          </a:xfrm>
          <a:prstGeom prst="rect">
            <a:avLst/>
          </a:prstGeom>
        </p:spPr>
      </p:pic>
      <p:sp>
        <p:nvSpPr>
          <p:cNvPr id="13" name="Title 4">
            <a:extLst>
              <a:ext uri="{FF2B5EF4-FFF2-40B4-BE49-F238E27FC236}">
                <a16:creationId xmlns:a16="http://schemas.microsoft.com/office/drawing/2014/main" id="{BDB66BD7-2E7A-3C46-9D8C-D37E9804C432}"/>
              </a:ext>
            </a:extLst>
          </p:cNvPr>
          <p:cNvSpPr>
            <a:spLocks noGrp="1"/>
          </p:cNvSpPr>
          <p:nvPr>
            <p:ph type="title"/>
          </p:nvPr>
        </p:nvSpPr>
        <p:spPr>
          <a:xfrm>
            <a:off x="6362700" y="3169922"/>
            <a:ext cx="5410200" cy="2466565"/>
          </a:xfrm>
        </p:spPr>
        <p:txBody>
          <a:bodyPr rtlCol="0"/>
          <a:lstStyle/>
          <a:p>
            <a:pPr algn="ctr" rtl="0"/>
            <a:r>
              <a:rPr lang="pt-BR" dirty="0">
                <a:solidFill>
                  <a:srgbClr val="FFFFFF"/>
                </a:solidFill>
              </a:rPr>
              <a:t>Comece o Módulo 3 – Laboratório de desafio: Criar um site estático para a cafeteria</a:t>
            </a:r>
            <a:r>
              <a:rPr lang="en-US" dirty="0">
                <a:solidFill>
                  <a:srgbClr val="FFFFFF"/>
                </a:solidFill>
              </a:rPr>
              <a:t/>
            </a:r>
            <a:br>
              <a:rPr lang="en-US" dirty="0">
                <a:solidFill>
                  <a:srgbClr val="FFFFFF"/>
                </a:solidFill>
              </a:rPr>
            </a:br>
            <a:endParaRPr lang="en-US" dirty="0"/>
          </a:p>
        </p:txBody>
      </p:sp>
      <p:grpSp>
        <p:nvGrpSpPr>
          <p:cNvPr id="9" name="Group 8">
            <a:extLst>
              <a:ext uri="{FF2B5EF4-FFF2-40B4-BE49-F238E27FC236}">
                <a16:creationId xmlns:a16="http://schemas.microsoft.com/office/drawing/2014/main" id="{10DC9E4A-8285-4049-983B-7423DA3CE8FF}"/>
              </a:ext>
              <a:ext uri="{C183D7F6-B498-43B3-948B-1728B52AA6E4}">
                <adec:decorative xmlns="" xmlns:adec="http://schemas.microsoft.com/office/drawing/2017/decorative" val="1"/>
              </a:ext>
            </a:extLst>
          </p:cNvPr>
          <p:cNvGrpSpPr/>
          <p:nvPr/>
        </p:nvGrpSpPr>
        <p:grpSpPr>
          <a:xfrm>
            <a:off x="419099" y="567059"/>
            <a:ext cx="834514" cy="953731"/>
            <a:chOff x="11271015" y="5891421"/>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271015" y="5891421"/>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698127" y="1225074"/>
            <a:ext cx="2906304"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Aproximadamente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60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minutos</a:t>
            </a:r>
          </a:p>
        </p:txBody>
      </p:sp>
    </p:spTree>
    <p:custDataLst>
      <p:tags r:id="rId1"/>
    </p:custDataLst>
    <p:extLst>
      <p:ext uri="{BB962C8B-B14F-4D97-AF65-F5344CB8AC3E}">
        <p14:creationId xmlns:p14="http://schemas.microsoft.com/office/powerpoint/2010/main" val="993064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dirty="0"/>
              <a:t>Debate do laboratório </a:t>
            </a:r>
            <a:r>
              <a:rPr lang="pt-BR" sz="4000" dirty="0" smtClean="0"/>
              <a:t/>
            </a:r>
            <a:br>
              <a:rPr lang="pt-BR" sz="4000" dirty="0" smtClean="0"/>
            </a:br>
            <a:r>
              <a:rPr lang="pt-BR" sz="4000" dirty="0" smtClean="0"/>
              <a:t>de </a:t>
            </a:r>
            <a:r>
              <a:rPr lang="pt-BR" sz="4000" dirty="0"/>
              <a:t>desafio: </a:t>
            </a:r>
            <a:r>
              <a:rPr lang="en-US" sz="4000" dirty="0"/>
              <a:t/>
            </a:r>
            <a:br>
              <a:rPr lang="en-US" sz="4000" dirty="0"/>
            </a:br>
            <a:r>
              <a:rPr lang="pt-BR" sz="4000" dirty="0"/>
              <a:t>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631960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normAutofit fontScale="92500"/>
          </a:bodyPr>
          <a:lstStyle/>
          <a:p>
            <a:pPr rtl="0"/>
            <a:r>
              <a:rPr lang="pt-BR" b="1"/>
              <a:t>Módulo 3: Adicionar uma camada de armazenamento</a:t>
            </a:r>
          </a:p>
          <a:p>
            <a:pPr rtl="0"/>
            <a:endParaRPr lang="en-US" dirty="0"/>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rtlCol="0"/>
          <a:lstStyle/>
          <a:p>
            <a:pPr rtl="0"/>
            <a:r>
              <a:rPr lang="pt-BR" sz="3600"/>
              <a:t>Armazenamento como parte de uma arquitetura maior</a:t>
            </a:r>
          </a:p>
        </p:txBody>
      </p:sp>
      <p:grpSp>
        <p:nvGrpSpPr>
          <p:cNvPr id="3" name="Group 2" descr="Same architecture diagram of a three-tier enterprise architecture first shown in module 2. All parts of the diagram faded out, except the users icon with an arrow to the Static website on S3 icon (S3 bucket is shown in a region).">
            <a:extLst>
              <a:ext uri="{FF2B5EF4-FFF2-40B4-BE49-F238E27FC236}">
                <a16:creationId xmlns:a16="http://schemas.microsoft.com/office/drawing/2014/main" id="{02235B9E-A415-7C4F-BC63-17BABF1ED8EF}"/>
              </a:ext>
            </a:extLst>
          </p:cNvPr>
          <p:cNvGrpSpPr/>
          <p:nvPr/>
        </p:nvGrpSpPr>
        <p:grpSpPr>
          <a:xfrm>
            <a:off x="14813" y="1160581"/>
            <a:ext cx="12095979" cy="5303520"/>
            <a:chOff x="14813" y="1160581"/>
            <a:chExt cx="12095979" cy="5303520"/>
          </a:xfrm>
        </p:grpSpPr>
        <p:grpSp>
          <p:nvGrpSpPr>
            <p:cNvPr id="195" name="Group 194">
              <a:extLst>
                <a:ext uri="{FF2B5EF4-FFF2-40B4-BE49-F238E27FC236}">
                  <a16:creationId xmlns:a16="http://schemas.microsoft.com/office/drawing/2014/main" id="{B1EAD799-0EBA-45E8-BC1F-6359FD3DEE64}"/>
                </a:ext>
              </a:extLst>
            </p:cNvPr>
            <p:cNvGrpSpPr/>
            <p:nvPr/>
          </p:nvGrpSpPr>
          <p:grpSpPr>
            <a:xfrm>
              <a:off x="7749395" y="4379141"/>
              <a:ext cx="4074846" cy="1752948"/>
              <a:chOff x="7749395" y="4381500"/>
              <a:chExt cx="4074846" cy="1752948"/>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lvl="0" rtl="0">
                  <a:defRPr/>
                </a:pPr>
                <a:r>
                  <a:rPr lang="pt-BR" sz="16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16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privada  </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57773" y="4884222"/>
                <a:ext cx="1366468" cy="1157893"/>
                <a:chOff x="10098731" y="2326723"/>
                <a:chExt cx="1366468" cy="1157893"/>
              </a:xfrm>
            </p:grpSpPr>
            <p:sp>
              <p:nvSpPr>
                <p:cNvPr id="169" name="TextBox 168">
                  <a:extLst>
                    <a:ext uri="{FF2B5EF4-FFF2-40B4-BE49-F238E27FC236}">
                      <a16:creationId xmlns:a16="http://schemas.microsoft.com/office/drawing/2014/main" id="{6F38A0BC-6ADF-42B4-88AE-41E7FCD7E349}"/>
                    </a:ext>
                  </a:extLst>
                </p:cNvPr>
                <p:cNvSpPr txBox="1"/>
                <p:nvPr/>
              </p:nvSpPr>
              <p:spPr>
                <a:xfrm>
                  <a:off x="10098731" y="2745952"/>
                  <a:ext cx="136646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a:t>
                  </a:r>
                  <a:r>
                    <a:rPr lang="pt-BR" sz="14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 montagem </a:t>
                  </a: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4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EFS</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749395" y="4884222"/>
                <a:ext cx="1507940" cy="1004004"/>
                <a:chOff x="7624247" y="2326723"/>
                <a:chExt cx="1507940" cy="1004004"/>
              </a:xfrm>
            </p:grpSpPr>
            <p:sp>
              <p:nvSpPr>
                <p:cNvPr id="167" name="TextBox 166">
                  <a:extLst>
                    <a:ext uri="{FF2B5EF4-FFF2-40B4-BE49-F238E27FC236}">
                      <a16:creationId xmlns:a16="http://schemas.microsoft.com/office/drawing/2014/main" id="{E2738AD8-D2AC-4879-8A56-67D61A2AD684}"/>
                    </a:ext>
                  </a:extLst>
                </p:cNvPr>
                <p:cNvSpPr txBox="1"/>
                <p:nvPr/>
              </p:nvSpPr>
              <p:spPr>
                <a:xfrm>
                  <a:off x="7624247" y="2745952"/>
                  <a:ext cx="15079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a:t>
                  </a: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for </a:t>
                  </a:r>
                  <a:r>
                    <a:rPr lang="pt-BR" sz="16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Memcached</a:t>
                  </a:r>
                  <a:endPar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8" name="Graphic 167">
                  <a:extLst>
                    <a:ext uri="{FF2B5EF4-FFF2-40B4-BE49-F238E27FC236}">
                      <a16:creationId xmlns:a16="http://schemas.microsoft.com/office/drawing/2014/main" id="{3BD7DEC2-DC75-487F-B153-9DEFFD3E12A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149207" y="2326723"/>
                  <a:ext cx="457200" cy="457200"/>
                </a:xfrm>
                <a:prstGeom prst="rect">
                  <a:avLst/>
                </a:prstGeom>
              </p:spPr>
            </p:pic>
          </p:grp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4222"/>
                <a:ext cx="1371600" cy="1250226"/>
                <a:chOff x="8966898" y="2326723"/>
                <a:chExt cx="1371600" cy="1250226"/>
              </a:xfrm>
            </p:grpSpPr>
            <p:pic>
              <p:nvPicPr>
                <p:cNvPr id="165" name="Graphic 164">
                  <a:extLst>
                    <a:ext uri="{FF2B5EF4-FFF2-40B4-BE49-F238E27FC236}">
                      <a16:creationId xmlns:a16="http://schemas.microsoft.com/office/drawing/2014/main" id="{679FE207-340D-4753-888C-CF165858D24F}"/>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primária do Amazon RDS</a:t>
                  </a:r>
                </a:p>
              </p:txBody>
            </p:sp>
          </p:grpSp>
          <p:pic>
            <p:nvPicPr>
              <p:cNvPr id="162" name="Graphic 161">
                <a:extLst>
                  <a:ext uri="{FF2B5EF4-FFF2-40B4-BE49-F238E27FC236}">
                    <a16:creationId xmlns:a16="http://schemas.microsoft.com/office/drawing/2014/main" id="{27FE46BF-934F-42A3-B8B8-960F033ED253}"/>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916903" y="4396007"/>
                <a:ext cx="457200" cy="457200"/>
              </a:xfrm>
              <a:prstGeom prst="rect">
                <a:avLst/>
              </a:prstGeom>
            </p:spPr>
          </p:pic>
        </p:grpSp>
        <p:grpSp>
          <p:nvGrpSpPr>
            <p:cNvPr id="194" name="Group 193">
              <a:extLst>
                <a:ext uri="{FF2B5EF4-FFF2-40B4-BE49-F238E27FC236}">
                  <a16:creationId xmlns:a16="http://schemas.microsoft.com/office/drawing/2014/main" id="{88121CBE-F1F9-40C4-9500-F46B114C3623}"/>
                </a:ext>
              </a:extLst>
            </p:cNvPr>
            <p:cNvGrpSpPr/>
            <p:nvPr/>
          </p:nvGrpSpPr>
          <p:grpSpPr>
            <a:xfrm>
              <a:off x="5569069" y="4379141"/>
              <a:ext cx="2286000" cy="1739719"/>
              <a:chOff x="5569069" y="4379141"/>
              <a:chExt cx="2286000" cy="1739719"/>
            </a:xfrm>
          </p:grpSpPr>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grpSp>
            <p:nvGrpSpPr>
              <p:cNvPr id="159" name="Group 158">
                <a:extLst>
                  <a:ext uri="{FF2B5EF4-FFF2-40B4-BE49-F238E27FC236}">
                    <a16:creationId xmlns:a16="http://schemas.microsoft.com/office/drawing/2014/main" id="{E0553991-A359-4C3D-ADA6-9B7E7DE334F9}"/>
                  </a:ext>
                </a:extLst>
              </p:cNvPr>
              <p:cNvGrpSpPr/>
              <p:nvPr/>
            </p:nvGrpSpPr>
            <p:grpSpPr>
              <a:xfrm>
                <a:off x="6121791" y="4884222"/>
                <a:ext cx="1513305" cy="1004004"/>
                <a:chOff x="5994259" y="2326723"/>
                <a:chExt cx="1513305" cy="1004004"/>
              </a:xfrm>
            </p:grpSpPr>
            <p:pic>
              <p:nvPicPr>
                <p:cNvPr id="163" name="Graphic 162">
                  <a:extLst>
                    <a:ext uri="{FF2B5EF4-FFF2-40B4-BE49-F238E27FC236}">
                      <a16:creationId xmlns:a16="http://schemas.microsoft.com/office/drawing/2014/main" id="{46749E19-6C9A-4E65-B043-F51E118DF8F6}"/>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522311" y="2326723"/>
                  <a:ext cx="457200" cy="457200"/>
                </a:xfrm>
                <a:prstGeom prst="rect">
                  <a:avLst/>
                </a:prstGeom>
              </p:spPr>
            </p:pic>
            <p:sp>
              <p:nvSpPr>
                <p:cNvPr id="164" name="TextBox 163">
                  <a:extLst>
                    <a:ext uri="{FF2B5EF4-FFF2-40B4-BE49-F238E27FC236}">
                      <a16:creationId xmlns:a16="http://schemas.microsoft.com/office/drawing/2014/main" id="{2041AF51-162C-425A-9145-203F2B2C3254}"/>
                    </a:ext>
                  </a:extLst>
                </p:cNvPr>
                <p:cNvSpPr txBox="1"/>
                <p:nvPr/>
              </p:nvSpPr>
              <p:spPr>
                <a:xfrm>
                  <a:off x="5994259" y="2745952"/>
                  <a:ext cx="151330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Instâncias </a:t>
                  </a:r>
                  <a:r>
                    <a:rPr lang="pt-BR" sz="16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161" name="Graphic 160">
                <a:extLst>
                  <a:ext uri="{FF2B5EF4-FFF2-40B4-BE49-F238E27FC236}">
                    <a16:creationId xmlns:a16="http://schemas.microsoft.com/office/drawing/2014/main" id="{327EB12A-233B-4A35-A209-118C304349CC}"/>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569069" y="4379141"/>
                <a:ext cx="457200" cy="457200"/>
              </a:xfrm>
              <a:prstGeom prst="rect">
                <a:avLst/>
              </a:prstGeom>
            </p:spPr>
          </p:pic>
        </p:grpSp>
        <p:grpSp>
          <p:nvGrpSpPr>
            <p:cNvPr id="193" name="Group 192">
              <a:extLst>
                <a:ext uri="{FF2B5EF4-FFF2-40B4-BE49-F238E27FC236}">
                  <a16:creationId xmlns:a16="http://schemas.microsoft.com/office/drawing/2014/main" id="{7E3D88C7-0902-4992-967E-52FC341C3380}"/>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757783"/>
                <a:chOff x="4009780" y="2326723"/>
                <a:chExt cx="1485100" cy="757783"/>
              </a:xfrm>
            </p:grpSpPr>
            <p:pic>
              <p:nvPicPr>
                <p:cNvPr id="171" name="Graphic 170">
                  <a:extLst>
                    <a:ext uri="{FF2B5EF4-FFF2-40B4-BE49-F238E27FC236}">
                      <a16:creationId xmlns:a16="http://schemas.microsoft.com/office/drawing/2014/main" id="{55FDD754-568C-46E8-9395-97C558819781}"/>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p>
          </p:txBody>
        </p:sp>
        <p:pic>
          <p:nvPicPr>
            <p:cNvPr id="31" name="Graphic 30">
              <a:extLst>
                <a:ext uri="{FF2B5EF4-FFF2-40B4-BE49-F238E27FC236}">
                  <a16:creationId xmlns:a16="http://schemas.microsoft.com/office/drawing/2014/main" id="{45B463E6-AC65-F14C-9FA8-9F2273C68BF7}"/>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 xmlns:adec="http://schemas.microsoft.com/office/drawing/2017/decorative" val="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963476" y="3578028"/>
              <a:ext cx="457200" cy="457200"/>
            </a:xfrm>
            <a:prstGeom prst="rect">
              <a:avLst/>
            </a:prstGeom>
          </p:spPr>
        </p:pic>
        <p:grpSp>
          <p:nvGrpSpPr>
            <p:cNvPr id="36" name="Group 35">
              <a:extLst>
                <a:ext uri="{FF2B5EF4-FFF2-40B4-BE49-F238E27FC236}">
                  <a16:creationId xmlns:a16="http://schemas.microsoft.com/office/drawing/2014/main" id="{929AC316-5CED-46CC-B295-67A4177D2A99}"/>
                </a:ext>
              </a:extLst>
            </p:cNvPr>
            <p:cNvGrpSpPr/>
            <p:nvPr/>
          </p:nvGrpSpPr>
          <p:grpSpPr>
            <a:xfrm>
              <a:off x="3664032" y="3513269"/>
              <a:ext cx="1934216" cy="707886"/>
              <a:chOff x="4578430" y="3440380"/>
              <a:chExt cx="1934216" cy="707886"/>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440380"/>
                <a:ext cx="1463040" cy="707886"/>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 xmlns:adec="http://schemas.microsoft.com/office/drawing/2017/decorative" val="1"/>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Lst>
            </p:cNvPr>
            <p:cNvGrpSpPr/>
            <p:nvPr/>
          </p:nvGrpSpPr>
          <p:grpSpPr>
            <a:xfrm>
              <a:off x="10369403" y="3573229"/>
              <a:ext cx="1462451" cy="584775"/>
              <a:chOff x="10181513" y="3500340"/>
              <a:chExt cx="1462451" cy="584775"/>
            </a:xfrm>
          </p:grpSpPr>
          <p:sp>
            <p:nvSpPr>
              <p:cNvPr id="54" name="TextBox 53">
                <a:extLst>
                  <a:ext uri="{FF2B5EF4-FFF2-40B4-BE49-F238E27FC236}">
                    <a16:creationId xmlns:a16="http://schemas.microsoft.com/office/drawing/2014/main" id="{A77B46F8-597C-9948-B9B5-ADF1B85BB234}"/>
                  </a:ext>
                </a:extLst>
              </p:cNvPr>
              <p:cNvSpPr txBox="1"/>
              <p:nvPr/>
            </p:nvSpPr>
            <p:spPr>
              <a:xfrm>
                <a:off x="10181513" y="3500340"/>
                <a:ext cx="1005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 xmlns:adec="http://schemas.microsoft.com/office/drawing/2017/decorative" val="1"/>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 xmlns:adec="http://schemas.microsoft.com/office/drawing/2017/decorative" val="1"/>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Lst>
            </p:cNvPr>
            <p:cNvGrpSpPr/>
            <p:nvPr/>
          </p:nvGrpSpPr>
          <p:grpSpPr>
            <a:xfrm>
              <a:off x="1810033" y="5129858"/>
              <a:ext cx="981368" cy="1198714"/>
              <a:chOff x="1334045" y="5004598"/>
              <a:chExt cx="981368" cy="1198714"/>
            </a:xfrm>
          </p:grpSpPr>
          <p:pic>
            <p:nvPicPr>
              <p:cNvPr id="37" name="Graphic 36">
                <a:extLst>
                  <a:ext uri="{FF2B5EF4-FFF2-40B4-BE49-F238E27FC236}">
                    <a16:creationId xmlns:a16="http://schemas.microsoft.com/office/drawing/2014/main" id="{DD0F50C9-75F8-F54C-9977-80EDC8559623}"/>
                  </a:ext>
                  <a:ext uri="{C183D7F6-B498-43B3-948B-1728B52AA6E4}">
                    <adec:decorative xmlns="" xmlns:adec="http://schemas.microsoft.com/office/drawing/2017/decorative" val="1"/>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334045" y="5464648"/>
                <a:ext cx="98136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Site estático </a:t>
                </a:r>
                <a:r>
                  <a:rPr kumimoji="0" lang="en-US" sz="1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 S3</a:t>
                </a:r>
              </a:p>
            </p:txBody>
          </p:sp>
        </p:gr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stCxn id="163" idx="0"/>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Lst>
            </p:cNvPr>
            <p:cNvCxnSpPr>
              <a:cxnSpLocks/>
              <a:stCxn id="163" idx="0"/>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0E14EE5-3DB2-466F-9972-EE7A36E1D792}"/>
                </a:ext>
              </a:extLst>
            </p:cNvPr>
            <p:cNvCxnSpPr>
              <a:cxnSpLocks/>
              <a:stCxn id="163" idx="3"/>
              <a:endCxn id="168" idx="1"/>
            </p:cNvCxnSpPr>
            <p:nvPr/>
          </p:nvCxnSpPr>
          <p:spPr>
            <a:xfrm flipV="1">
              <a:off x="7107043" y="511046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DD2BC55-AAAD-4E76-836F-BEAFFC23203B}"/>
                </a:ext>
              </a:extLst>
            </p:cNvPr>
            <p:cNvGrpSpPr/>
            <p:nvPr/>
          </p:nvGrpSpPr>
          <p:grpSpPr>
            <a:xfrm>
              <a:off x="2385885" y="3034321"/>
              <a:ext cx="1045071" cy="1066245"/>
              <a:chOff x="2384117" y="2961432"/>
              <a:chExt cx="1045071" cy="1066245"/>
            </a:xfrm>
          </p:grpSpPr>
          <p:pic>
            <p:nvPicPr>
              <p:cNvPr id="39" name="Graphic 38">
                <a:extLst>
                  <a:ext uri="{FF2B5EF4-FFF2-40B4-BE49-F238E27FC236}">
                    <a16:creationId xmlns:a16="http://schemas.microsoft.com/office/drawing/2014/main" id="{88209B89-5553-3F40-AAD2-9F9220620FA0}"/>
                  </a:ext>
                  <a:ext uri="{C183D7F6-B498-43B3-948B-1728B52AA6E4}">
                    <adec:decorative xmlns="" xmlns:adec="http://schemas.microsoft.com/office/drawing/2017/decorative" val="1"/>
                  </a:ext>
                </a:extLst>
              </p:cNvPr>
              <p:cNvPicPr>
                <a:picLocks noChangeAspect="1"/>
              </p:cNvPicPr>
              <p:nvPr/>
            </p:nvPicPr>
            <p:blipFill>
              <a:blip r:embed="rId34">
                <a:extLst>
                  <a:ext uri="{96DAC541-7B7A-43D3-8B79-37D633B846F1}">
                    <asvg:svgBlip xmlns="" xmlns:asvg="http://schemas.microsoft.com/office/drawing/2016/SVG/main" r:embed="rId35"/>
                  </a:ext>
                </a:extLst>
              </a:blip>
              <a:stretch>
                <a:fillRect/>
              </a:stretch>
            </p:blipFill>
            <p:spPr>
              <a:xfrm>
                <a:off x="2640933" y="3557777"/>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384117" y="2961432"/>
                <a:ext cx="1045071"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p>
            </p:txBody>
          </p:sp>
        </p:gr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336185" y="5086320"/>
              <a:ext cx="175298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1</a:t>
              </a:r>
            </a:p>
          </p:txBody>
        </p:sp>
        <p:grpSp>
          <p:nvGrpSpPr>
            <p:cNvPr id="177" name="Group 176">
              <a:extLst>
                <a:ext uri="{FF2B5EF4-FFF2-40B4-BE49-F238E27FC236}">
                  <a16:creationId xmlns:a16="http://schemas.microsoft.com/office/drawing/2014/main" id="{20E5AD2F-F6B5-404B-8AA7-7142C2F6D2B3}"/>
                </a:ext>
              </a:extLst>
            </p:cNvPr>
            <p:cNvGrpSpPr/>
            <p:nvPr/>
          </p:nvGrpSpPr>
          <p:grpSpPr>
            <a:xfrm>
              <a:off x="14813" y="5124107"/>
              <a:ext cx="675185" cy="811783"/>
              <a:chOff x="14813" y="4998847"/>
              <a:chExt cx="675185" cy="811783"/>
            </a:xfrm>
          </p:grpSpPr>
          <p:pic>
            <p:nvPicPr>
              <p:cNvPr id="181" name="Graphic 180">
                <a:extLst>
                  <a:ext uri="{FF2B5EF4-FFF2-40B4-BE49-F238E27FC236}">
                    <a16:creationId xmlns:a16="http://schemas.microsoft.com/office/drawing/2014/main" id="{23C9963F-A2E9-4F45-8B9E-64127ADF08DC}"/>
                  </a:ext>
                  <a:ext uri="{C183D7F6-B498-43B3-948B-1728B52AA6E4}">
                    <adec:decorative xmlns="" xmlns:adec="http://schemas.microsoft.com/office/drawing/2017/decorative" val="1"/>
                  </a:ext>
                </a:extLst>
              </p:cNvPr>
              <p:cNvPicPr>
                <a:picLocks noChangeAspect="1"/>
              </p:cNvPicPr>
              <p:nvPr/>
            </p:nvPicPr>
            <p:blipFill>
              <a:blip r:embed="rId36">
                <a:extLst>
                  <a:ext uri="{96DAC541-7B7A-43D3-8B79-37D633B846F1}">
                    <asvg:svgBlip xmlns="" xmlns:asvg="http://schemas.microsoft.com/office/drawing/2016/SVG/main" r:embed="rId37"/>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 uri="{C183D7F6-B498-43B3-948B-1728B52AA6E4}">
                    <adec:decorative xmlns="" xmlns:adec="http://schemas.microsoft.com/office/drawing/2017/decorative" val="1"/>
                  </a:ext>
                </a:extLst>
              </p:cNvPr>
              <p:cNvSpPr txBox="1"/>
              <p:nvPr/>
            </p:nvSpPr>
            <p:spPr>
              <a:xfrm>
                <a:off x="14813" y="5472076"/>
                <a:ext cx="6751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Usuários</a:t>
                </a:r>
              </a:p>
            </p:txBody>
          </p:sp>
        </p:gr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0532B13C-400A-4129-9256-8DA76CB8CE62}"/>
                </a:ext>
              </a:extLst>
            </p:cNvPr>
            <p:cNvCxnSpPr>
              <a:stCxn id="33" idx="3"/>
              <a:endCxn id="39" idx="1"/>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C4A5CDA-E8D9-42A4-851D-8557CA2197B9}"/>
                </a:ext>
              </a:extLst>
            </p:cNvPr>
            <p:cNvCxnSpPr>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18C19E7-19E7-40AF-88D8-6C8C43D84A34}"/>
                </a:ext>
              </a:extLst>
            </p:cNvPr>
            <p:cNvCxnSpPr>
              <a:stCxn id="168" idx="3"/>
              <a:endCxn id="165" idx="1"/>
            </p:cNvCxnSpPr>
            <p:nvPr/>
          </p:nvCxnSpPr>
          <p:spPr>
            <a:xfrm>
              <a:off x="8731555" y="5110463"/>
              <a:ext cx="93333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Lst>
            </p:cNvPr>
            <p:cNvGrpSpPr/>
            <p:nvPr/>
          </p:nvGrpSpPr>
          <p:grpSpPr>
            <a:xfrm>
              <a:off x="7798287" y="1650561"/>
              <a:ext cx="4006904" cy="1876058"/>
              <a:chOff x="7796199" y="4381500"/>
              <a:chExt cx="4006904" cy="1876058"/>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lvl="0" algn="ctr" rtl="0">
                  <a:defRPr/>
                </a:pPr>
                <a:r>
                  <a:rPr lang="pt-BR" sz="16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16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privada</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94038" y="4884222"/>
                <a:ext cx="1188720" cy="1373336"/>
                <a:chOff x="10134996" y="2326723"/>
                <a:chExt cx="1188720" cy="1373336"/>
              </a:xfrm>
            </p:grpSpPr>
            <p:sp>
              <p:nvSpPr>
                <p:cNvPr id="254" name="TextBox 253">
                  <a:extLst>
                    <a:ext uri="{FF2B5EF4-FFF2-40B4-BE49-F238E27FC236}">
                      <a16:creationId xmlns:a16="http://schemas.microsoft.com/office/drawing/2014/main" id="{05C0ADD9-7EAE-4132-B1E7-5DD0F572297E}"/>
                    </a:ext>
                  </a:extLst>
                </p:cNvPr>
                <p:cNvSpPr txBox="1"/>
                <p:nvPr/>
              </p:nvSpPr>
              <p:spPr>
                <a:xfrm>
                  <a:off x="10134996" y="2745952"/>
                  <a:ext cx="118872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Amazon EFS</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796199" y="4884222"/>
                <a:ext cx="1515335" cy="1004004"/>
                <a:chOff x="7671051" y="2326723"/>
                <a:chExt cx="1515335" cy="1004004"/>
              </a:xfrm>
            </p:grpSpPr>
            <p:sp>
              <p:nvSpPr>
                <p:cNvPr id="252" name="TextBox 251">
                  <a:extLst>
                    <a:ext uri="{FF2B5EF4-FFF2-40B4-BE49-F238E27FC236}">
                      <a16:creationId xmlns:a16="http://schemas.microsoft.com/office/drawing/2014/main" id="{CFCA983C-5B65-4481-839F-783ABB6FB0E7}"/>
                    </a:ext>
                  </a:extLst>
                </p:cNvPr>
                <p:cNvSpPr txBox="1"/>
                <p:nvPr/>
              </p:nvSpPr>
              <p:spPr>
                <a:xfrm>
                  <a:off x="7671051" y="2745952"/>
                  <a:ext cx="151533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3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a:t>
                  </a:r>
                  <a:r>
                    <a:rPr lang="pt-BR" sz="1600" b="0" i="0" u="none" strike="noStrike" kern="1200" cap="none" spc="-3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b="0" i="0" u="none" strike="noStrike" kern="1200" cap="none" spc="-3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for </a:t>
                  </a:r>
                  <a:r>
                    <a:rPr lang="pt-BR" sz="1600" b="0" i="0" u="none" strike="noStrike" kern="1200" cap="none" spc="-3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Memcached</a:t>
                  </a:r>
                  <a:endParaRPr lang="pt-BR" sz="1600" b="0" i="0" u="none" strike="noStrike" kern="1200" cap="none" spc="-3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3" name="Graphic 252">
                  <a:extLst>
                    <a:ext uri="{FF2B5EF4-FFF2-40B4-BE49-F238E27FC236}">
                      <a16:creationId xmlns:a16="http://schemas.microsoft.com/office/drawing/2014/main" id="{802B1454-FB68-4D05-A2DC-9B79DA2DE6AD}"/>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250226"/>
                <a:chOff x="8891948" y="2326723"/>
                <a:chExt cx="1371600" cy="1250226"/>
              </a:xfrm>
            </p:grpSpPr>
            <p:pic>
              <p:nvPicPr>
                <p:cNvPr id="250" name="Graphic 249">
                  <a:extLst>
                    <a:ext uri="{FF2B5EF4-FFF2-40B4-BE49-F238E27FC236}">
                      <a16:creationId xmlns:a16="http://schemas.microsoft.com/office/drawing/2014/main" id="{14A0B6FF-15AE-4C90-8FA0-3519D5CA0E9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em espera do Amazon RDS</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1004004"/>
                <a:chOff x="5994259" y="2326723"/>
                <a:chExt cx="1513305" cy="1004004"/>
              </a:xfrm>
            </p:grpSpPr>
            <p:pic>
              <p:nvPicPr>
                <p:cNvPr id="261" name="Graphic 260">
                  <a:extLst>
                    <a:ext uri="{FF2B5EF4-FFF2-40B4-BE49-F238E27FC236}">
                      <a16:creationId xmlns:a16="http://schemas.microsoft.com/office/drawing/2014/main" id="{7BCD8769-B393-4A6C-8CF4-7D9A06FDCD3D}"/>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Instâncias </a:t>
                  </a:r>
                  <a:r>
                    <a:rPr lang="pt-BR" sz="16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757783"/>
                <a:chOff x="4009780" y="2326723"/>
                <a:chExt cx="1485100" cy="757783"/>
              </a:xfrm>
            </p:grpSpPr>
            <p:pic>
              <p:nvPicPr>
                <p:cNvPr id="267" name="Graphic 266">
                  <a:extLst>
                    <a:ext uri="{FF2B5EF4-FFF2-40B4-BE49-F238E27FC236}">
                      <a16:creationId xmlns:a16="http://schemas.microsoft.com/office/drawing/2014/main" id="{90C3AF21-9C89-4A71-B1DE-972FBCE16068}"/>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26442" y="2208806"/>
              <a:ext cx="15766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2</a:t>
              </a:r>
            </a:p>
          </p:txBody>
        </p:sp>
        <p:cxnSp>
          <p:nvCxnSpPr>
            <p:cNvPr id="277" name="Straight Arrow Connector 276">
              <a:extLst>
                <a:ext uri="{FF2B5EF4-FFF2-40B4-BE49-F238E27FC236}">
                  <a16:creationId xmlns:a16="http://schemas.microsoft.com/office/drawing/2014/main" id="{92C94CDB-CC75-44AB-B7CB-EC683A69A1D5}"/>
                </a:ext>
              </a:extLst>
            </p:cNvPr>
            <p:cNvCxnSpPr>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39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Lst>
            </p:cNvPr>
            <p:cNvCxnSpPr>
              <a:cxnSpLocks/>
              <a:stCxn id="43" idx="3"/>
              <a:endCxn id="163" idx="1"/>
            </p:cNvCxnSpPr>
            <p:nvPr/>
          </p:nvCxnSpPr>
          <p:spPr>
            <a:xfrm>
              <a:off x="4133932" y="3865616"/>
              <a:ext cx="2515911" cy="1247206"/>
            </a:xfrm>
            <a:prstGeom prst="bentConnector3">
              <a:avLst>
                <a:gd name="adj1" fmla="val 7641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F3648378-41F0-B947-941E-B3F3BE405F34}"/>
                </a:ext>
              </a:extLst>
            </p:cNvPr>
            <p:cNvSpPr/>
            <p:nvPr/>
          </p:nvSpPr>
          <p:spPr>
            <a:xfrm>
              <a:off x="1745800" y="1789159"/>
              <a:ext cx="1137913"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Rectangle 109">
              <a:extLst>
                <a:ext uri="{FF2B5EF4-FFF2-40B4-BE49-F238E27FC236}">
                  <a16:creationId xmlns:a16="http://schemas.microsoft.com/office/drawing/2014/main" id="{65A667BB-F93A-D94C-8807-E49CA700153C}"/>
                </a:ext>
              </a:extLst>
            </p:cNvPr>
            <p:cNvSpPr/>
            <p:nvPr/>
          </p:nvSpPr>
          <p:spPr>
            <a:xfrm>
              <a:off x="705430" y="1655384"/>
              <a:ext cx="985145"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v</a:t>
              </a:r>
            </a:p>
          </p:txBody>
        </p:sp>
        <p:sp>
          <p:nvSpPr>
            <p:cNvPr id="111" name="Rectangle 110">
              <a:extLst>
                <a:ext uri="{FF2B5EF4-FFF2-40B4-BE49-F238E27FC236}">
                  <a16:creationId xmlns:a16="http://schemas.microsoft.com/office/drawing/2014/main" id="{D74C74C9-A963-0F49-B60C-E87EFA3B0BEA}"/>
                </a:ext>
              </a:extLst>
            </p:cNvPr>
            <p:cNvSpPr/>
            <p:nvPr/>
          </p:nvSpPr>
          <p:spPr>
            <a:xfrm>
              <a:off x="174201" y="3544737"/>
              <a:ext cx="448173" cy="15639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v</a:t>
              </a:r>
            </a:p>
          </p:txBody>
        </p:sp>
        <p:grpSp>
          <p:nvGrpSpPr>
            <p:cNvPr id="28" name="Group 27">
              <a:extLst>
                <a:ext uri="{FF2B5EF4-FFF2-40B4-BE49-F238E27FC236}">
                  <a16:creationId xmlns:a16="http://schemas.microsoft.com/office/drawing/2014/main" id="{0DE8A5E7-3BF6-4F49-9BA1-0FEEA8DE9D92}"/>
                </a:ext>
              </a:extLst>
            </p:cNvPr>
            <p:cNvGrpSpPr/>
            <p:nvPr/>
          </p:nvGrpSpPr>
          <p:grpSpPr>
            <a:xfrm>
              <a:off x="5844072" y="3593411"/>
              <a:ext cx="1873595" cy="584775"/>
              <a:chOff x="6717374" y="3500340"/>
              <a:chExt cx="1873595" cy="584775"/>
            </a:xfrm>
          </p:grpSpPr>
          <p:sp>
            <p:nvSpPr>
              <p:cNvPr id="45" name="TextBox 44">
                <a:extLst>
                  <a:ext uri="{FF2B5EF4-FFF2-40B4-BE49-F238E27FC236}">
                    <a16:creationId xmlns:a16="http://schemas.microsoft.com/office/drawing/2014/main" id="{D6BFD1CA-7A75-0744-B7EF-964AE0EF6EA4}"/>
                  </a:ext>
                </a:extLst>
              </p:cNvPr>
              <p:cNvSpPr txBox="1"/>
              <p:nvPr/>
            </p:nvSpPr>
            <p:spPr>
              <a:xfrm>
                <a:off x="7219369" y="3500340"/>
                <a:ext cx="1371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pic>
            <p:nvPicPr>
              <p:cNvPr id="44" name="Graphic 43">
                <a:extLst>
                  <a:ext uri="{FF2B5EF4-FFF2-40B4-BE49-F238E27FC236}">
                    <a16:creationId xmlns:a16="http://schemas.microsoft.com/office/drawing/2014/main" id="{12E1FA9B-0AC7-E24F-A297-6D18C85F8B3A}"/>
                  </a:ext>
                  <a:ext uri="{C183D7F6-B498-43B3-948B-1728B52AA6E4}">
                    <adec:decorative xmlns="" xmlns:adec="http://schemas.microsoft.com/office/drawing/2017/decorative" val="1"/>
                  </a:ext>
                </a:extLst>
              </p:cNvPr>
              <p:cNvPicPr>
                <a:picLocks noChangeAspect="1"/>
              </p:cNvPicPr>
              <p:nvPr/>
            </p:nvPicPr>
            <p:blipFill>
              <a:blip r:embed="rId38">
                <a:extLst>
                  <a:ext uri="{96DAC541-7B7A-43D3-8B79-37D633B846F1}">
                    <asvg:svgBlip xmlns="" xmlns:asvg="http://schemas.microsoft.com/office/drawing/2016/SVG/main" r:embed="rId39"/>
                  </a:ext>
                </a:extLst>
              </a:blip>
              <a:stretch>
                <a:fillRect/>
              </a:stretch>
            </p:blipFill>
            <p:spPr>
              <a:xfrm>
                <a:off x="6717374" y="3564127"/>
                <a:ext cx="457200" cy="457200"/>
              </a:xfrm>
              <a:prstGeom prst="rect">
                <a:avLst/>
              </a:prstGeom>
            </p:spPr>
          </p:pic>
        </p:grpSp>
      </p:grpSp>
      <p:sp>
        <p:nvSpPr>
          <p:cNvPr id="112" name="Rectangle 111">
            <a:extLst>
              <a:ext uri="{FF2B5EF4-FFF2-40B4-BE49-F238E27FC236}">
                <a16:creationId xmlns:a16="http://schemas.microsoft.com/office/drawing/2014/main" id="{E1D67763-0A75-4E43-8470-8D31377A381E}"/>
              </a:ext>
              <a:ext uri="{C183D7F6-B498-43B3-948B-1728B52AA6E4}">
                <adec:decorative xmlns="" xmlns:adec="http://schemas.microsoft.com/office/drawing/2017/decorative" val="1"/>
              </a:ext>
            </a:extLst>
          </p:cNvPr>
          <p:cNvSpPr/>
          <p:nvPr/>
        </p:nvSpPr>
        <p:spPr>
          <a:xfrm>
            <a:off x="2877318" y="1259704"/>
            <a:ext cx="9151471" cy="506811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033516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Resumo do módulo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a:xfrm>
            <a:off x="460043" y="1528175"/>
            <a:ext cx="10821101" cy="4648788"/>
          </a:xfrm>
        </p:spPr>
        <p:txBody>
          <a:bodyPr rtlCol="0"/>
          <a:lstStyle/>
          <a:p>
            <a:pPr marL="0" indent="0" rtl="0">
              <a:buNone/>
            </a:pPr>
            <a:r>
              <a:rPr lang="pt-BR"/>
              <a:t>Em resumo, neste módulo você aprendeu a:</a:t>
            </a:r>
          </a:p>
          <a:p>
            <a:pPr rtl="0"/>
            <a:r>
              <a:rPr lang="pt-BR" sz="2400"/>
              <a:t>Reconhecer os problemas que o Amazon Simple Storage Service (Amazon S3) pode resolver</a:t>
            </a:r>
          </a:p>
          <a:p>
            <a:pPr rtl="0"/>
            <a:r>
              <a:rPr lang="pt-BR" sz="2400"/>
              <a:t>Descrever como armazenar conteúdo de forma eficiente usando o Amazon S3</a:t>
            </a:r>
          </a:p>
          <a:p>
            <a:pPr rtl="0"/>
            <a:r>
              <a:rPr lang="pt-BR" sz="2400"/>
              <a:t>Reconhecer as várias classes de armazenamento e as considerações de custo do Amazon S3</a:t>
            </a:r>
          </a:p>
          <a:p>
            <a:pPr rtl="0"/>
            <a:r>
              <a:rPr lang="pt-BR" sz="2400"/>
              <a:t>Descrever como movimentar dados no Amazon S3</a:t>
            </a:r>
          </a:p>
          <a:p>
            <a:pPr rtl="0"/>
            <a:r>
              <a:rPr lang="pt-BR" sz="2400"/>
              <a:t>Descrever como escolher uma região</a:t>
            </a:r>
          </a:p>
          <a:p>
            <a:pPr rtl="0"/>
            <a:r>
              <a:rPr lang="pt-BR" sz="2400"/>
              <a:t>Criar um site estático</a:t>
            </a: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p:txBody>
          <a:bodyPr rtlCol="0"/>
          <a:lstStyle/>
          <a:p>
            <a:pPr marL="0" indent="0" rtl="0">
              <a:lnSpc>
                <a:spcPct val="110000"/>
              </a:lnSpc>
              <a:buNone/>
            </a:pPr>
            <a:r>
              <a:rPr lang="pt-BR" sz="2400" dirty="0"/>
              <a:t>Os vendedores da empresa fazem upload de seus números de vendas diariamente. Um arquiteto de soluções precisa de uma solução de armazenamento durável </a:t>
            </a:r>
            <a:r>
              <a:rPr lang="pt-BR" sz="2400" dirty="0" smtClean="0"/>
              <a:t/>
            </a:r>
            <a:br>
              <a:rPr lang="pt-BR" sz="2400" dirty="0" smtClean="0"/>
            </a:br>
            <a:r>
              <a:rPr lang="pt-BR" sz="2400" dirty="0" smtClean="0"/>
              <a:t>para </a:t>
            </a:r>
            <a:r>
              <a:rPr lang="pt-BR" sz="2400" dirty="0"/>
              <a:t>esses documentos com proteção adicional contra exclusão acidental </a:t>
            </a:r>
            <a:r>
              <a:rPr lang="pt-BR" sz="2400" dirty="0" smtClean="0"/>
              <a:t>de documentos </a:t>
            </a:r>
            <a:r>
              <a:rPr lang="pt-BR" sz="2400" dirty="0"/>
              <a:t>importantes pelos usuários. </a:t>
            </a:r>
          </a:p>
          <a:p>
            <a:pPr marL="0" indent="0" rtl="0">
              <a:buNone/>
            </a:pPr>
            <a:endParaRPr lang="en-US" sz="2400" dirty="0"/>
          </a:p>
          <a:p>
            <a:pPr marL="0" indent="0" rtl="0">
              <a:buNone/>
            </a:pPr>
            <a:r>
              <a:rPr lang="pt-BR" sz="2400" dirty="0"/>
              <a:t>Qual medida protegerá contra ações não intencionais do usuário?</a:t>
            </a:r>
            <a:endParaRPr lang="en-US" sz="2400" dirty="0"/>
          </a:p>
          <a:p>
            <a:pPr lvl="0" rtl="0"/>
            <a:endParaRPr lang="en-US" sz="2400" dirty="0">
              <a:solidFill>
                <a:schemeClr val="accent3"/>
              </a:solidFill>
            </a:endParaRPr>
          </a:p>
          <a:p>
            <a:pPr marL="457200" lvl="0" indent="-457200" rtl="0">
              <a:buFont typeface="+mj-lt"/>
              <a:buAutoNum type="alphaUcPeriod"/>
            </a:pPr>
            <a:r>
              <a:rPr lang="pt-BR" sz="2400" dirty="0"/>
              <a:t>Armazenar dados em um volume do EBS e criar snapshots uma vez por semana. </a:t>
            </a:r>
          </a:p>
          <a:p>
            <a:pPr marL="457200" lvl="0" indent="-457200" rtl="0">
              <a:buFont typeface="+mj-lt"/>
              <a:buAutoNum type="alphaUcPeriod"/>
            </a:pPr>
            <a:r>
              <a:rPr lang="pt-BR" sz="2400" dirty="0"/>
              <a:t>Armazenar dados em um </a:t>
            </a:r>
            <a:r>
              <a:rPr lang="pt-BR" sz="2400" dirty="0" err="1"/>
              <a:t>bucket</a:t>
            </a:r>
            <a:r>
              <a:rPr lang="pt-BR" sz="2400" dirty="0"/>
              <a:t> do S3 e habilitar o versionamento. </a:t>
            </a:r>
          </a:p>
          <a:p>
            <a:pPr marL="457200" lvl="0" indent="-457200" rtl="0">
              <a:buFont typeface="+mj-lt"/>
              <a:buAutoNum type="alphaUcPeriod"/>
            </a:pPr>
            <a:r>
              <a:rPr lang="pt-BR" sz="2400" dirty="0"/>
              <a:t>Armazenar dados em dois </a:t>
            </a:r>
            <a:r>
              <a:rPr lang="pt-BR" sz="2400" dirty="0" err="1"/>
              <a:t>buckets</a:t>
            </a:r>
            <a:r>
              <a:rPr lang="pt-BR" sz="2400" dirty="0"/>
              <a:t> do S3 em diferentes regiões da AWS. </a:t>
            </a:r>
          </a:p>
          <a:p>
            <a:pPr marL="457200" lvl="0" indent="-457200" rtl="0">
              <a:buFont typeface="+mj-lt"/>
              <a:buAutoNum type="alphaUcPeriod"/>
            </a:pPr>
            <a:r>
              <a:rPr lang="pt-BR" sz="2400" dirty="0"/>
              <a:t>Armazenar dados no armazenamento de instâncias do EC2. </a:t>
            </a:r>
            <a:r>
              <a:rPr lang="en-US" sz="2400" dirty="0"/>
              <a:t/>
            </a:r>
            <a:br>
              <a:rPr lang="en-US" sz="2400" dirty="0"/>
            </a:br>
            <a:endParaRPr lang="en-US" sz="2400" dirty="0">
              <a:solidFill>
                <a:schemeClr val="accent3"/>
              </a:solidFill>
            </a:endParaRPr>
          </a:p>
        </p:txBody>
      </p:sp>
      <p:sp>
        <p:nvSpPr>
          <p:cNvPr id="22" name="Rectangle 21" descr="box around 'durable storage solution'.">
            <a:extLst>
              <a:ext uri="{FF2B5EF4-FFF2-40B4-BE49-F238E27FC236}">
                <a16:creationId xmlns:a16="http://schemas.microsoft.com/office/drawing/2014/main" id="{1C03C7B4-56D2-574C-84EC-E802BAD51BD6}"/>
              </a:ext>
              <a:ext uri="{C183D7F6-B498-43B3-948B-1728B52AA6E4}">
                <adec:decorative xmlns="" xmlns:adec="http://schemas.microsoft.com/office/drawing/2017/decorative" val="0"/>
              </a:ext>
            </a:extLst>
          </p:cNvPr>
          <p:cNvSpPr/>
          <p:nvPr/>
        </p:nvSpPr>
        <p:spPr>
          <a:xfrm>
            <a:off x="6032201" y="1964527"/>
            <a:ext cx="4845349"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Rectangle 22" descr="box around 'protects against users'.">
            <a:extLst>
              <a:ext uri="{FF2B5EF4-FFF2-40B4-BE49-F238E27FC236}">
                <a16:creationId xmlns:a16="http://schemas.microsoft.com/office/drawing/2014/main" id="{D917926B-89D2-A148-BEFD-97157995F014}"/>
              </a:ext>
            </a:extLst>
          </p:cNvPr>
          <p:cNvSpPr/>
          <p:nvPr/>
        </p:nvSpPr>
        <p:spPr>
          <a:xfrm>
            <a:off x="4300867" y="2358887"/>
            <a:ext cx="6414758" cy="40626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Rectangle 23" descr="box around 'accidentally deleting'.">
            <a:extLst>
              <a:ext uri="{FF2B5EF4-FFF2-40B4-BE49-F238E27FC236}">
                <a16:creationId xmlns:a16="http://schemas.microsoft.com/office/drawing/2014/main" id="{6E0CBF61-7E56-8546-AB58-C94D4F2FF6BF}"/>
              </a:ext>
            </a:extLst>
          </p:cNvPr>
          <p:cNvSpPr/>
          <p:nvPr/>
        </p:nvSpPr>
        <p:spPr>
          <a:xfrm>
            <a:off x="479405" y="2765156"/>
            <a:ext cx="5666213"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Rectangle 9" descr="box around 'which action will protect'.">
            <a:extLst>
              <a:ext uri="{FF2B5EF4-FFF2-40B4-BE49-F238E27FC236}">
                <a16:creationId xmlns:a16="http://schemas.microsoft.com/office/drawing/2014/main" id="{D3EFDFA3-3498-C246-A049-6FDEFAA94511}"/>
              </a:ext>
            </a:extLst>
          </p:cNvPr>
          <p:cNvSpPr/>
          <p:nvPr/>
        </p:nvSpPr>
        <p:spPr>
          <a:xfrm>
            <a:off x="410496" y="3703981"/>
            <a:ext cx="3240902"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B - Store data in an S3 bucket and enable versioning.">
            <a:extLst>
              <a:ext uri="{FF2B5EF4-FFF2-40B4-BE49-F238E27FC236}">
                <a16:creationId xmlns:a16="http://schemas.microsoft.com/office/drawing/2014/main" id="{223D788C-6C14-CA49-9866-1E43C04FE474}"/>
              </a:ext>
            </a:extLst>
          </p:cNvPr>
          <p:cNvSpPr/>
          <p:nvPr/>
        </p:nvSpPr>
        <p:spPr>
          <a:xfrm>
            <a:off x="419099" y="5079330"/>
            <a:ext cx="9692463"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10" grpId="0" animBg="1"/>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latin typeface="+mj-lt"/>
              </a:rP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lvl="0" rtl="0"/>
            <a:r>
              <a:rPr lang="pt-BR" sz="2400" u="sng" dirty="0">
                <a:hlinkClick r:id="rId4"/>
              </a:rPr>
              <a:t>Guia do desenvolvedor do </a:t>
            </a:r>
            <a:r>
              <a:rPr lang="pt-BR" sz="2400" u="sng" dirty="0" err="1">
                <a:hlinkClick r:id="rId4"/>
              </a:rPr>
              <a:t>Amazon</a:t>
            </a:r>
            <a:r>
              <a:rPr lang="pt-BR" sz="2400" u="sng" dirty="0">
                <a:hlinkClick r:id="rId4"/>
              </a:rPr>
              <a:t> S3</a:t>
            </a:r>
            <a:endParaRPr lang="en-US" sz="2400" dirty="0"/>
          </a:p>
          <a:p>
            <a:pPr lvl="0" rtl="0"/>
            <a:r>
              <a:rPr lang="pt-BR" sz="2400" u="sng" dirty="0">
                <a:hlinkClick r:id="rId5"/>
              </a:rPr>
              <a:t>Perguntas frequentes sobre o </a:t>
            </a:r>
            <a:r>
              <a:rPr lang="pt-BR" sz="2400" u="sng" dirty="0" err="1">
                <a:hlinkClick r:id="rId5"/>
              </a:rPr>
              <a:t>Amazon</a:t>
            </a:r>
            <a:r>
              <a:rPr lang="pt-BR" sz="2400" u="sng" dirty="0">
                <a:hlinkClick r:id="rId5"/>
              </a:rPr>
              <a:t> S3</a:t>
            </a:r>
            <a:endParaRPr lang="en-US" sz="2400" dirty="0"/>
          </a:p>
          <a:p>
            <a:pPr lvl="0" rtl="0"/>
            <a:r>
              <a:rPr lang="pt-BR" sz="2400" u="sng" dirty="0">
                <a:hlinkClick r:id="rId6"/>
              </a:rPr>
              <a:t>Cenários comuns de uso do </a:t>
            </a:r>
            <a:r>
              <a:rPr lang="pt-BR" sz="2400" u="sng" dirty="0" err="1">
                <a:hlinkClick r:id="rId6"/>
              </a:rPr>
              <a:t>Amazon</a:t>
            </a:r>
            <a:r>
              <a:rPr lang="pt-BR" sz="2400" u="sng" dirty="0">
                <a:hlinkClick r:id="rId6"/>
              </a:rPr>
              <a:t> S3</a:t>
            </a:r>
            <a:endParaRPr lang="en-US" sz="2400" dirty="0"/>
          </a:p>
          <a:p>
            <a:pPr lvl="0" rtl="0"/>
            <a:r>
              <a:rPr lang="pt-BR" sz="2400" u="sng" dirty="0" err="1">
                <a:hlinkClick r:id="rId7"/>
              </a:rPr>
              <a:t>Whitepaper</a:t>
            </a:r>
            <a:r>
              <a:rPr lang="pt-BR" sz="2400" u="sng" dirty="0">
                <a:hlinkClick r:id="rId7"/>
              </a:rPr>
              <a:t> do AWS </a:t>
            </a:r>
            <a:r>
              <a:rPr lang="pt-BR" sz="2400" u="sng" dirty="0" err="1">
                <a:hlinkClick r:id="rId7"/>
              </a:rPr>
              <a:t>Storage</a:t>
            </a:r>
            <a:r>
              <a:rPr lang="pt-BR" sz="2400" u="sng" dirty="0">
                <a:hlinkClick r:id="rId7"/>
              </a:rPr>
              <a:t> Services</a:t>
            </a:r>
            <a:endParaRPr lang="en-US" sz="2400" u="sng" dirty="0"/>
          </a:p>
          <a:p>
            <a:pPr lvl="0" rtl="0"/>
            <a:r>
              <a:rPr lang="pt-BR" sz="2400" dirty="0">
                <a:hlinkClick r:id="rId8"/>
              </a:rPr>
              <a:t>Comparação de classes de armazenamento do </a:t>
            </a:r>
            <a:r>
              <a:rPr lang="pt-BR" sz="2400" dirty="0" err="1">
                <a:hlinkClick r:id="rId8"/>
              </a:rPr>
              <a:t>Amazon</a:t>
            </a:r>
            <a:r>
              <a:rPr lang="pt-BR" sz="2400" dirty="0">
                <a:hlinkClick r:id="rId8"/>
              </a:rPr>
              <a:t> S3</a:t>
            </a:r>
            <a:endParaRPr lang="en-US" sz="2400" u="sng" dirty="0"/>
          </a:p>
          <a:p>
            <a:pPr rtl="0"/>
            <a:r>
              <a:rPr lang="pt-BR" sz="2400" u="sng" dirty="0">
                <a:hlinkClick r:id="rId9"/>
              </a:rPr>
              <a:t>Bloqueio de acesso público do </a:t>
            </a:r>
            <a:r>
              <a:rPr lang="pt-BR" sz="2400" u="sng" dirty="0" err="1">
                <a:hlinkClick r:id="rId9"/>
              </a:rPr>
              <a:t>Amazon</a:t>
            </a:r>
            <a:r>
              <a:rPr lang="pt-BR" sz="2400" u="sng" dirty="0">
                <a:hlinkClick r:id="rId9"/>
              </a:rPr>
              <a:t> S3</a:t>
            </a:r>
            <a:endParaRPr lang="en-US" sz="2400" u="sng" dirty="0"/>
          </a:p>
          <a:p>
            <a:pPr lvl="0" rtl="0"/>
            <a:endParaRPr lang="en-US" sz="2000" dirty="0">
              <a:latin typeface="+mn-lt"/>
            </a:endParaRPr>
          </a:p>
          <a:p>
            <a:pPr rtl="0"/>
            <a:endParaRPr lang="en-US" dirty="0">
              <a:latin typeface="+mn-lt"/>
            </a:endParaRPr>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dirty="0"/>
              <a:t>Agradecemos sua atenção</a:t>
            </a:r>
            <a:endParaRPr lang="en-US" dirty="0">
              <a:ea typeface="Amazon Ember Light" charset="0"/>
              <a:cs typeface="Amazon Ember Light" charset="0"/>
            </a:endParaRPr>
          </a:p>
        </p:txBody>
      </p:sp>
      <p:sp>
        <p:nvSpPr>
          <p:cNvPr id="3" name="TextBox 2">
            <a:extLst>
              <a:ext uri="{FF2B5EF4-FFF2-40B4-BE49-F238E27FC236}">
                <a16:creationId xmlns:a16="http://schemas.microsoft.com/office/drawing/2014/main" id="{7F32C9FB-A505-8F4E-99FC-1B161C930668}"/>
              </a:ext>
            </a:extLst>
          </p:cNvPr>
          <p:cNvSpPr txBox="1"/>
          <p:nvPr/>
        </p:nvSpPr>
        <p:spPr>
          <a:xfrm>
            <a:off x="423968" y="6089839"/>
            <a:ext cx="8921913" cy="646331"/>
          </a:xfrm>
          <a:prstGeom prst="rect">
            <a:avLst/>
          </a:prstGeom>
          <a:noFill/>
        </p:spPr>
        <p:txBody>
          <a:bodyPr wrap="square" rtlCol="0">
            <a:noAutofit/>
          </a:bodyPr>
          <a:lstStyle/>
          <a:p>
            <a:pPr algn="just" rtl="0"/>
            <a:r>
              <a:rPr lang="pt-BR" sz="900" dirty="0">
                <a:solidFill>
                  <a:schemeClr val="bg1"/>
                </a:solidFill>
                <a:latin typeface="Amazon Ember Light" charset="0"/>
                <a:ea typeface="Amazon Ember Light" charset="0"/>
                <a:cs typeface="Amazon Ember Light" charset="0"/>
              </a:rPr>
              <a:t>© 2020,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ou suas afiliadas. Todos os direitos reservados. Este trabalho não pode ser reproduzido ou redistribuído, no todo ou em parte, sem a permissão prévia por escrito da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A cópia, a concessão de empréstimos ou a venda para fins comerciais são proibidos. Para correções ou comentários sobre o curso, envie um e-mail para: </a:t>
            </a:r>
            <a:r>
              <a:rPr lang="pt-BR" sz="900" u="sng" dirty="0">
                <a:solidFill>
                  <a:schemeClr val="bg1"/>
                </a:solidFill>
                <a:latin typeface="Amazon Ember Light" charset="0"/>
                <a:ea typeface="Amazon Ember Light" charset="0"/>
                <a:cs typeface="Amazon Ember Light" charset="0"/>
              </a:rPr>
              <a:t>aws-course-feedback@amazon.com</a:t>
            </a:r>
            <a:r>
              <a:rPr lang="pt-BR" sz="900" dirty="0">
                <a:solidFill>
                  <a:schemeClr val="bg1"/>
                </a:solidFill>
                <a:latin typeface="Amazon Ember Light" charset="0"/>
                <a:ea typeface="Amazon Ember Light" charset="0"/>
                <a:cs typeface="Amazon Ember Light" charset="0"/>
              </a:rPr>
              <a:t>. Para todas as outras perguntas, entre em contato conosco em: </a:t>
            </a:r>
            <a:r>
              <a:rPr lang="pt-BR" sz="900" u="sng" dirty="0">
                <a:solidFill>
                  <a:schemeClr val="bg1"/>
                </a:solidFill>
                <a:latin typeface="Amazon Ember Light" charset="0"/>
                <a:ea typeface="Amazon Ember Light" charset="0"/>
                <a:cs typeface="Amazon Ember Light" charset="0"/>
              </a:rPr>
              <a:t>https://aws.amazon.com/contact-us/aws-training/</a:t>
            </a:r>
            <a:r>
              <a:rPr lang="pt-BR" sz="900" dirty="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Requisito de negócios da cafeteria</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08080" y="1590976"/>
            <a:ext cx="10975840" cy="1125416"/>
          </a:xfrm>
        </p:spPr>
        <p:txBody>
          <a:bodyPr rtlCol="0" anchor="ctr" anchorCtr="0">
            <a:normAutofit/>
          </a:bodyPr>
          <a:lstStyle/>
          <a:p>
            <a:pPr marL="0" indent="0" rtl="0">
              <a:buNone/>
            </a:pPr>
            <a:r>
              <a:rPr lang="pt-BR" sz="2400" dirty="0"/>
              <a:t>A cafeteria acaba de abrir. Eles querem criar um site estático simples que </a:t>
            </a:r>
            <a:r>
              <a:rPr lang="pt-BR" sz="2400" dirty="0" smtClean="0"/>
              <a:t>forneça </a:t>
            </a:r>
            <a:r>
              <a:rPr lang="pt-BR" sz="2400" dirty="0"/>
              <a:t>aos clientes informações básicas sobre a cafeteria (incluindo menu, horário </a:t>
            </a:r>
            <a:r>
              <a:rPr lang="pt-BR" sz="2400" dirty="0" smtClean="0"/>
              <a:t/>
            </a:r>
            <a:br>
              <a:rPr lang="pt-BR" sz="2400" dirty="0" smtClean="0"/>
            </a:br>
            <a:r>
              <a:rPr lang="pt-BR" sz="2400" dirty="0" smtClean="0"/>
              <a:t>de </a:t>
            </a:r>
            <a:r>
              <a:rPr lang="pt-BR" sz="2400" dirty="0"/>
              <a:t>atendimento, localização e outras informações).</a:t>
            </a:r>
          </a:p>
        </p:txBody>
      </p:sp>
      <p:sp>
        <p:nvSpPr>
          <p:cNvPr id="5" name="Rectangle 4">
            <a:extLst>
              <a:ext uri="{FF2B5EF4-FFF2-40B4-BE49-F238E27FC236}">
                <a16:creationId xmlns:a16="http://schemas.microsoft.com/office/drawing/2014/main" id="{81DEC70D-8A08-3640-BE12-11E9E6A5CB07}"/>
              </a:ext>
              <a:ext uri="{C183D7F6-B498-43B3-948B-1728B52AA6E4}">
                <adec:decorative xmlns="" xmlns:adec="http://schemas.microsoft.com/office/drawing/2017/decorative" val="1"/>
              </a:ext>
            </a:extLst>
          </p:cNvPr>
          <p:cNvSpPr/>
          <p:nvPr/>
        </p:nvSpPr>
        <p:spPr>
          <a:xfrm>
            <a:off x="420579" y="1579160"/>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CD89BDA1-9E0D-CE42-A04B-43EAE4692E80}"/>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214000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4000"/>
              <a:t>Seção 2: Usar o Amazon S3</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a:latin typeface="Amazon Ember" panose="02000000000000000000" pitchFamily="2" charset="0"/>
                <a:ea typeface="Amazon Ember" panose="02000000000000000000" pitchFamily="2" charset="0"/>
              </a:rPr>
              <a:t>Módulo 3: Adicionar uma camada de armazenamento</a:t>
            </a:r>
          </a:p>
        </p:txBody>
      </p:sp>
    </p:spTree>
    <p:custDataLst>
      <p:tags r:id="rId1"/>
    </p:custDataLst>
    <p:extLst>
      <p:ext uri="{BB962C8B-B14F-4D97-AF65-F5344CB8AC3E}">
        <p14:creationId xmlns:p14="http://schemas.microsoft.com/office/powerpoint/2010/main" val="242361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9425890" cy="474119"/>
          </a:xfrm>
        </p:spPr>
        <p:txBody>
          <a:bodyPr rtlCol="0">
            <a:noAutofit/>
          </a:bodyPr>
          <a:lstStyle/>
          <a:p>
            <a:pPr rtl="0"/>
            <a:r>
              <a:rPr lang="pt-BR" sz="3600"/>
              <a:t>Amazon S3</a:t>
            </a:r>
          </a:p>
        </p:txBody>
      </p:sp>
      <p:pic>
        <p:nvPicPr>
          <p:cNvPr id="12" name="Graphic 11">
            <a:extLst>
              <a:ext uri="{FF2B5EF4-FFF2-40B4-BE49-F238E27FC236}">
                <a16:creationId xmlns:a16="http://schemas.microsoft.com/office/drawing/2014/main" id="{6F8C7F4F-EEC4-A345-8BB5-0B9C47C04222}"/>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95017" y="2925013"/>
            <a:ext cx="1213850" cy="1213850"/>
          </a:xfrm>
          <a:prstGeom prst="rect">
            <a:avLst/>
          </a:prstGeom>
        </p:spPr>
      </p:pic>
      <p:sp>
        <p:nvSpPr>
          <p:cNvPr id="14" name="TextBox 13">
            <a:extLst>
              <a:ext uri="{FF2B5EF4-FFF2-40B4-BE49-F238E27FC236}">
                <a16:creationId xmlns:a16="http://schemas.microsoft.com/office/drawing/2014/main" id="{DBCA3D84-9882-1140-A729-D243C391FB4A}"/>
              </a:ext>
            </a:extLst>
          </p:cNvPr>
          <p:cNvSpPr txBox="1"/>
          <p:nvPr/>
        </p:nvSpPr>
        <p:spPr>
          <a:xfrm>
            <a:off x="595227" y="4216865"/>
            <a:ext cx="1813430"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8" name="Rectangle 7">
            <a:extLst>
              <a:ext uri="{FF2B5EF4-FFF2-40B4-BE49-F238E27FC236}">
                <a16:creationId xmlns:a16="http://schemas.microsoft.com/office/drawing/2014/main" id="{F3763D4B-5CA2-874B-9604-1B20FEE0C9B1}"/>
              </a:ext>
              <a:ext uri="{C183D7F6-B498-43B3-948B-1728B52AA6E4}">
                <adec:decorative xmlns="" xmlns:adec="http://schemas.microsoft.com/office/drawing/2017/decorative" val="1"/>
              </a:ext>
            </a:extLst>
          </p:cNvPr>
          <p:cNvSpPr/>
          <p:nvPr/>
        </p:nvSpPr>
        <p:spPr>
          <a:xfrm>
            <a:off x="419100" y="2370221"/>
            <a:ext cx="2165684" cy="2923674"/>
          </a:xfrm>
          <a:prstGeom prst="rect">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highlight>
                <a:srgbClr val="C0C0C0"/>
              </a:highlight>
            </a:endParaRPr>
          </a:p>
        </p:txBody>
      </p:sp>
      <p:sp>
        <p:nvSpPr>
          <p:cNvPr id="3" name="Content Placeholder 2">
            <a:extLst>
              <a:ext uri="{FF2B5EF4-FFF2-40B4-BE49-F238E27FC236}">
                <a16:creationId xmlns:a16="http://schemas.microsoft.com/office/drawing/2014/main" id="{AB6B4BE2-FEC9-6546-A304-6FD0FAFF637E}"/>
              </a:ext>
            </a:extLst>
          </p:cNvPr>
          <p:cNvSpPr>
            <a:spLocks noGrp="1"/>
          </p:cNvSpPr>
          <p:nvPr>
            <p:ph idx="1"/>
          </p:nvPr>
        </p:nvSpPr>
        <p:spPr>
          <a:xfrm>
            <a:off x="2646799" y="1273403"/>
            <a:ext cx="9126101" cy="4648788"/>
          </a:xfrm>
        </p:spPr>
        <p:txBody>
          <a:bodyPr rtlCol="0"/>
          <a:lstStyle/>
          <a:p>
            <a:pPr marL="0" indent="0" rtl="0">
              <a:lnSpc>
                <a:spcPct val="100000"/>
              </a:lnSpc>
              <a:buNone/>
            </a:pPr>
            <a:r>
              <a:rPr lang="pt-BR" sz="3200" dirty="0"/>
              <a:t>Um </a:t>
            </a:r>
            <a:r>
              <a:rPr lang="pt-BR" sz="3200" dirty="0">
                <a:solidFill>
                  <a:schemeClr val="accent5"/>
                </a:solidFill>
                <a:latin typeface="Amazon Ember" panose="02000000000000000000" pitchFamily="2" charset="0"/>
                <a:ea typeface="Amazon Ember" panose="02000000000000000000" pitchFamily="2" charset="0"/>
              </a:rPr>
              <a:t>objeto</a:t>
            </a:r>
            <a:r>
              <a:rPr lang="pt-BR" sz="3200" dirty="0"/>
              <a:t> do serviço de armazenamento:</a:t>
            </a:r>
          </a:p>
          <a:p>
            <a:pPr lvl="1" rtl="0">
              <a:lnSpc>
                <a:spcPct val="100000"/>
              </a:lnSpc>
            </a:pPr>
            <a:r>
              <a:rPr lang="pt-BR" sz="2800" dirty="0"/>
              <a:t>Armazena quantidades enormes (ilimitadas) </a:t>
            </a:r>
            <a:r>
              <a:rPr lang="pt-BR" sz="2800" dirty="0" smtClean="0"/>
              <a:t/>
            </a:r>
            <a:br>
              <a:rPr lang="pt-BR" sz="2800" dirty="0" smtClean="0"/>
            </a:br>
            <a:r>
              <a:rPr lang="pt-BR" sz="2800" dirty="0" smtClean="0"/>
              <a:t>de </a:t>
            </a:r>
            <a:r>
              <a:rPr lang="pt-BR" sz="2800" dirty="0"/>
              <a:t>dados não estruturados</a:t>
            </a:r>
          </a:p>
          <a:p>
            <a:pPr lvl="1" rtl="0">
              <a:lnSpc>
                <a:spcPct val="100000"/>
              </a:lnSpc>
            </a:pPr>
            <a:r>
              <a:rPr lang="pt-BR" sz="2800" dirty="0"/>
              <a:t>Os arquivos de dados são armazenados como objetos em um </a:t>
            </a:r>
            <a:r>
              <a:rPr lang="pt-BR" sz="2800" dirty="0" err="1">
                <a:solidFill>
                  <a:schemeClr val="accent5"/>
                </a:solidFill>
                <a:latin typeface="Amazon Ember" panose="02000000000000000000" pitchFamily="2" charset="0"/>
                <a:ea typeface="Amazon Ember" panose="02000000000000000000" pitchFamily="2" charset="0"/>
              </a:rPr>
              <a:t>bucket</a:t>
            </a:r>
            <a:r>
              <a:rPr lang="pt-BR" sz="2800" dirty="0"/>
              <a:t> que você define</a:t>
            </a:r>
          </a:p>
          <a:p>
            <a:pPr lvl="1" rtl="0">
              <a:lnSpc>
                <a:spcPct val="100000"/>
              </a:lnSpc>
            </a:pPr>
            <a:r>
              <a:rPr lang="pt-BR" sz="2800" dirty="0"/>
              <a:t>5 TB é o tamanho de arquivo máximo de um </a:t>
            </a:r>
            <a:r>
              <a:rPr lang="pt-BR" sz="2800" dirty="0" smtClean="0"/>
              <a:t/>
            </a:r>
            <a:br>
              <a:rPr lang="pt-BR" sz="2800" dirty="0" smtClean="0"/>
            </a:br>
            <a:r>
              <a:rPr lang="pt-BR" sz="2800" dirty="0" smtClean="0"/>
              <a:t>único </a:t>
            </a:r>
            <a:r>
              <a:rPr lang="pt-BR" sz="2800" dirty="0"/>
              <a:t>objeto</a:t>
            </a:r>
          </a:p>
          <a:p>
            <a:pPr lvl="1" rtl="0">
              <a:lnSpc>
                <a:spcPct val="100000"/>
              </a:lnSpc>
            </a:pPr>
            <a:r>
              <a:rPr lang="pt-BR" sz="2800" dirty="0"/>
              <a:t>Todos os objetos têm um URL exclusivo acessível globalmente por REST (</a:t>
            </a:r>
            <a:r>
              <a:rPr lang="pt-BR" sz="2800" dirty="0" err="1"/>
              <a:t>namespace</a:t>
            </a:r>
            <a:r>
              <a:rPr lang="pt-BR" sz="2800" dirty="0"/>
              <a:t> universal)</a:t>
            </a:r>
            <a:endParaRPr lang="en-US" dirty="0"/>
          </a:p>
          <a:p>
            <a:pPr lvl="1" rtl="0">
              <a:lnSpc>
                <a:spcPct val="100000"/>
              </a:lnSpc>
            </a:pPr>
            <a:r>
              <a:rPr lang="pt-BR" sz="2800" dirty="0"/>
              <a:t>Todos os objetos têm uma </a:t>
            </a:r>
            <a:r>
              <a:rPr lang="pt-BR" sz="2800" dirty="0">
                <a:solidFill>
                  <a:schemeClr val="accent5"/>
                </a:solidFill>
                <a:latin typeface="Amazon Ember" panose="02000000000000000000" pitchFamily="2" charset="0"/>
                <a:ea typeface="Amazon Ember" panose="02000000000000000000" pitchFamily="2" charset="0"/>
              </a:rPr>
              <a:t>chave</a:t>
            </a:r>
            <a:r>
              <a:rPr lang="pt-BR" sz="2800" dirty="0"/>
              <a:t>, um </a:t>
            </a:r>
            <a:r>
              <a:rPr lang="pt-BR" sz="2800" dirty="0">
                <a:solidFill>
                  <a:schemeClr val="accent5"/>
                </a:solidFill>
                <a:latin typeface="Amazon Ember" panose="02000000000000000000" pitchFamily="2" charset="0"/>
                <a:ea typeface="Amazon Ember" panose="02000000000000000000" pitchFamily="2" charset="0"/>
              </a:rPr>
              <a:t>ID de versão</a:t>
            </a:r>
            <a:r>
              <a:rPr lang="pt-BR" sz="2800" dirty="0"/>
              <a:t>, um </a:t>
            </a:r>
            <a:r>
              <a:rPr lang="pt-BR" sz="2800" dirty="0">
                <a:solidFill>
                  <a:schemeClr val="accent5"/>
                </a:solidFill>
                <a:latin typeface="Amazon Ember" panose="02000000000000000000" pitchFamily="2" charset="0"/>
                <a:ea typeface="Amazon Ember" panose="02000000000000000000" pitchFamily="2" charset="0"/>
              </a:rPr>
              <a:t>valor</a:t>
            </a:r>
            <a:r>
              <a:rPr lang="pt-BR" sz="2800" dirty="0"/>
              <a:t>, </a:t>
            </a:r>
            <a:r>
              <a:rPr lang="pt-BR" sz="2800" dirty="0" err="1">
                <a:solidFill>
                  <a:schemeClr val="accent5"/>
                </a:solidFill>
                <a:latin typeface="Amazon Ember" panose="02000000000000000000" pitchFamily="2" charset="0"/>
                <a:ea typeface="Amazon Ember" panose="02000000000000000000" pitchFamily="2" charset="0"/>
              </a:rPr>
              <a:t>metadados</a:t>
            </a:r>
            <a:r>
              <a:rPr lang="pt-BR" sz="2800" dirty="0"/>
              <a:t> e </a:t>
            </a:r>
            <a:r>
              <a:rPr lang="pt-BR" sz="2800" dirty="0" err="1">
                <a:solidFill>
                  <a:schemeClr val="accent5"/>
                </a:solidFill>
                <a:latin typeface="Amazon Ember" panose="02000000000000000000" pitchFamily="2" charset="0"/>
                <a:ea typeface="Amazon Ember" panose="02000000000000000000" pitchFamily="2" charset="0"/>
              </a:rPr>
              <a:t>sub-recursos</a:t>
            </a:r>
            <a:endParaRPr lang="en-US" sz="2800" dirty="0">
              <a:latin typeface="Amazon Ember" panose="02000000000000000000" pitchFamily="2" charset="0"/>
              <a:ea typeface="Amazon Ember" panose="02000000000000000000" pitchFamily="2" charset="0"/>
            </a:endParaRPr>
          </a:p>
        </p:txBody>
      </p:sp>
    </p:spTree>
    <p:custDataLst>
      <p:tags r:id="rId1"/>
    </p:custDataLst>
    <p:extLst>
      <p:ext uri="{BB962C8B-B14F-4D97-AF65-F5344CB8AC3E}">
        <p14:creationId xmlns:p14="http://schemas.microsoft.com/office/powerpoint/2010/main" val="3026933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DF7F-3F3F-C148-84CA-B8A4031EED44}"/>
              </a:ext>
            </a:extLst>
          </p:cNvPr>
          <p:cNvSpPr>
            <a:spLocks noGrp="1"/>
          </p:cNvSpPr>
          <p:nvPr>
            <p:ph type="title"/>
          </p:nvPr>
        </p:nvSpPr>
        <p:spPr/>
        <p:txBody>
          <a:bodyPr rtlCol="0"/>
          <a:lstStyle/>
          <a:p>
            <a:pPr rtl="0"/>
            <a:r>
              <a:rPr lang="pt-BR"/>
              <a:t>Benefícios do Amazon S3</a:t>
            </a:r>
          </a:p>
        </p:txBody>
      </p:sp>
      <p:sp>
        <p:nvSpPr>
          <p:cNvPr id="3" name="Content Placeholder 2">
            <a:extLst>
              <a:ext uri="{FF2B5EF4-FFF2-40B4-BE49-F238E27FC236}">
                <a16:creationId xmlns:a16="http://schemas.microsoft.com/office/drawing/2014/main" id="{65E22620-1B37-A449-B55D-6D92EF10018A}"/>
              </a:ext>
            </a:extLst>
          </p:cNvPr>
          <p:cNvSpPr>
            <a:spLocks noGrp="1"/>
          </p:cNvSpPr>
          <p:nvPr>
            <p:ph idx="1"/>
          </p:nvPr>
        </p:nvSpPr>
        <p:spPr>
          <a:xfrm>
            <a:off x="1579418" y="1528175"/>
            <a:ext cx="4366270" cy="4648788"/>
          </a:xfrm>
        </p:spPr>
        <p:txBody>
          <a:bodyPr rtlCol="0"/>
          <a:lstStyle/>
          <a:p>
            <a:pPr marL="0" indent="0" rtl="0">
              <a:buNone/>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Durabilidade</a:t>
            </a:r>
          </a:p>
          <a:p>
            <a:pPr lvl="1" rtl="0"/>
            <a:r>
              <a:rPr lang="pt-BR" sz="2000" dirty="0"/>
              <a:t>Garante que os dados </a:t>
            </a:r>
            <a:r>
              <a:rPr lang="pt-BR" sz="2000" dirty="0" smtClean="0"/>
              <a:t/>
            </a:r>
            <a:br>
              <a:rPr lang="pt-BR" sz="2000" dirty="0" smtClean="0"/>
            </a:br>
            <a:r>
              <a:rPr lang="pt-BR" sz="2000" dirty="0" smtClean="0"/>
              <a:t>não </a:t>
            </a:r>
            <a:r>
              <a:rPr lang="pt-BR" sz="2000" dirty="0"/>
              <a:t>sejam perdidos </a:t>
            </a:r>
          </a:p>
          <a:p>
            <a:pPr lvl="1" rtl="0"/>
            <a:r>
              <a:rPr lang="pt-BR" sz="2000" dirty="0"/>
              <a:t>O armazenamento S3 Standard oferece 99,999999999% </a:t>
            </a:r>
            <a:r>
              <a:rPr lang="pt-BR" sz="2000" dirty="0" smtClean="0"/>
              <a:t/>
            </a:r>
            <a:br>
              <a:rPr lang="pt-BR" sz="2000" dirty="0" smtClean="0"/>
            </a:br>
            <a:r>
              <a:rPr lang="pt-BR" sz="2000" dirty="0" smtClean="0"/>
              <a:t>de </a:t>
            </a:r>
            <a:r>
              <a:rPr lang="pt-BR" sz="2000" dirty="0"/>
              <a:t>durabilidade</a:t>
            </a:r>
          </a:p>
          <a:p>
            <a:pPr lvl="1" rtl="0"/>
            <a:endParaRPr lang="en-US" dirty="0"/>
          </a:p>
          <a:p>
            <a:pPr marL="0" indent="0" rtl="0">
              <a:buNone/>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Disponibilidade</a:t>
            </a:r>
          </a:p>
          <a:p>
            <a:pPr lvl="1" rtl="0"/>
            <a:r>
              <a:rPr lang="pt-BR" sz="2000" dirty="0"/>
              <a:t>Acesse seus dados quando </a:t>
            </a:r>
            <a:r>
              <a:rPr lang="pt-BR" sz="2000" dirty="0" smtClean="0"/>
              <a:t/>
            </a:r>
            <a:br>
              <a:rPr lang="pt-BR" sz="2000" dirty="0" smtClean="0"/>
            </a:br>
            <a:r>
              <a:rPr lang="pt-BR" sz="2000" dirty="0" smtClean="0"/>
              <a:t>for </a:t>
            </a:r>
            <a:r>
              <a:rPr lang="pt-BR" sz="2000" dirty="0"/>
              <a:t>necessário</a:t>
            </a:r>
          </a:p>
          <a:p>
            <a:pPr lvl="1" rtl="0"/>
            <a:r>
              <a:rPr lang="pt-BR" sz="2000" dirty="0"/>
              <a:t>A classe de armazenamento </a:t>
            </a:r>
            <a:r>
              <a:rPr lang="pt-BR" sz="2000" dirty="0" smtClean="0"/>
              <a:t/>
            </a:r>
            <a:br>
              <a:rPr lang="pt-BR" sz="2000" dirty="0" smtClean="0"/>
            </a:br>
            <a:r>
              <a:rPr lang="pt-BR" sz="2000" dirty="0" smtClean="0"/>
              <a:t>S3 </a:t>
            </a:r>
            <a:r>
              <a:rPr lang="pt-BR" sz="2000" dirty="0"/>
              <a:t>Standard foi criada para disponibilidade de 99,99%</a:t>
            </a:r>
            <a:endParaRPr lang="en-US" dirty="0"/>
          </a:p>
          <a:p>
            <a:pPr lvl="1" rtl="0"/>
            <a:endParaRPr lang="en-US" dirty="0"/>
          </a:p>
          <a:p>
            <a:pPr rtl="0"/>
            <a:endParaRPr lang="en-US" sz="3600" dirty="0"/>
          </a:p>
        </p:txBody>
      </p:sp>
      <p:sp>
        <p:nvSpPr>
          <p:cNvPr id="10" name="Content Placeholder 9">
            <a:extLst>
              <a:ext uri="{FF2B5EF4-FFF2-40B4-BE49-F238E27FC236}">
                <a16:creationId xmlns:a16="http://schemas.microsoft.com/office/drawing/2014/main" id="{9F54504B-C78E-8C45-801E-FFECC27BC5F7}"/>
              </a:ext>
            </a:extLst>
          </p:cNvPr>
          <p:cNvSpPr>
            <a:spLocks noGrp="1"/>
          </p:cNvSpPr>
          <p:nvPr>
            <p:ph idx="13"/>
          </p:nvPr>
        </p:nvSpPr>
        <p:spPr>
          <a:xfrm>
            <a:off x="7384728" y="1524228"/>
            <a:ext cx="4597722" cy="4648788"/>
          </a:xfrm>
        </p:spPr>
        <p:txBody>
          <a:bodyPr rtlCol="0"/>
          <a:lstStyle/>
          <a:p>
            <a:pPr marL="0" indent="0" rtl="0">
              <a:buNone/>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Escalabilidade</a:t>
            </a:r>
            <a:endPar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lvl="1" rtl="0"/>
            <a:r>
              <a:rPr lang="pt-BR" sz="2000" spc="-30" dirty="0"/>
              <a:t>Capacidade praticamente ilimitada</a:t>
            </a:r>
          </a:p>
          <a:p>
            <a:pPr lvl="1" rtl="0"/>
            <a:r>
              <a:rPr lang="pt-BR" sz="2000" dirty="0"/>
              <a:t>Qualquer objeto único de 5 TB ou menos</a:t>
            </a:r>
          </a:p>
          <a:p>
            <a:pPr lvl="1" rtl="0"/>
            <a:endParaRPr lang="en-US" sz="2000" dirty="0"/>
          </a:p>
          <a:p>
            <a:pPr marL="0" indent="0" rtl="0">
              <a:buNone/>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Segurança</a:t>
            </a:r>
          </a:p>
          <a:p>
            <a:pPr lvl="1" rtl="0"/>
            <a:r>
              <a:rPr lang="pt-BR" sz="2000" dirty="0"/>
              <a:t>Oferece controle </a:t>
            </a:r>
            <a:r>
              <a:rPr lang="pt-BR" sz="2000" dirty="0" smtClean="0"/>
              <a:t/>
            </a:r>
            <a:br>
              <a:rPr lang="pt-BR" sz="2000" dirty="0" smtClean="0"/>
            </a:br>
            <a:r>
              <a:rPr lang="pt-BR" sz="2000" dirty="0" smtClean="0"/>
              <a:t>de acesso </a:t>
            </a:r>
            <a:r>
              <a:rPr lang="pt-BR" sz="2000" dirty="0"/>
              <a:t>refinado</a:t>
            </a:r>
          </a:p>
          <a:p>
            <a:pPr marL="457200" lvl="1" indent="0" rtl="0">
              <a:buNone/>
            </a:pPr>
            <a:endParaRPr lang="en-US" sz="2000" dirty="0"/>
          </a:p>
          <a:p>
            <a:pPr marL="0" indent="0" rtl="0">
              <a:buNone/>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Performance</a:t>
            </a:r>
          </a:p>
          <a:p>
            <a:pPr lvl="1" rtl="0"/>
            <a:r>
              <a:rPr lang="pt-BR" sz="2000" dirty="0"/>
              <a:t>É compatível com vários </a:t>
            </a:r>
            <a:r>
              <a:rPr lang="pt-BR" sz="2000" dirty="0" smtClean="0"/>
              <a:t/>
            </a:r>
            <a:br>
              <a:rPr lang="pt-BR" sz="2000" dirty="0" smtClean="0"/>
            </a:br>
            <a:r>
              <a:rPr lang="pt-BR" sz="2000" dirty="0" smtClean="0"/>
              <a:t>padrões </a:t>
            </a:r>
            <a:r>
              <a:rPr lang="pt-BR" sz="2000" dirty="0"/>
              <a:t>de design</a:t>
            </a:r>
          </a:p>
          <a:p>
            <a:pPr rtl="0"/>
            <a:endParaRPr lang="en-US" dirty="0"/>
          </a:p>
        </p:txBody>
      </p:sp>
      <p:pic>
        <p:nvPicPr>
          <p:cNvPr id="7" name="Graphic 6">
            <a:extLst>
              <a:ext uri="{FF2B5EF4-FFF2-40B4-BE49-F238E27FC236}">
                <a16:creationId xmlns:a16="http://schemas.microsoft.com/office/drawing/2014/main" id="{7C73B623-161E-B641-882B-D055ADC2FABA}"/>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14706" y="1272901"/>
            <a:ext cx="914400" cy="914400"/>
          </a:xfrm>
          <a:prstGeom prst="rect">
            <a:avLst/>
          </a:prstGeom>
        </p:spPr>
      </p:pic>
      <p:pic>
        <p:nvPicPr>
          <p:cNvPr id="9" name="Graphic 8">
            <a:extLst>
              <a:ext uri="{FF2B5EF4-FFF2-40B4-BE49-F238E27FC236}">
                <a16:creationId xmlns:a16="http://schemas.microsoft.com/office/drawing/2014/main" id="{AD60051F-6958-6942-B349-304B6362A796}"/>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442618" y="3391422"/>
            <a:ext cx="914400" cy="914400"/>
          </a:xfrm>
          <a:prstGeom prst="rect">
            <a:avLst/>
          </a:prstGeom>
        </p:spPr>
      </p:pic>
      <p:pic>
        <p:nvPicPr>
          <p:cNvPr id="12" name="Graphic 11">
            <a:extLst>
              <a:ext uri="{FF2B5EF4-FFF2-40B4-BE49-F238E27FC236}">
                <a16:creationId xmlns:a16="http://schemas.microsoft.com/office/drawing/2014/main" id="{F472B80E-6A1E-FD4C-8EDD-0B7E367B75AB}"/>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14706" y="3501025"/>
            <a:ext cx="914400" cy="914400"/>
          </a:xfrm>
          <a:prstGeom prst="rect">
            <a:avLst/>
          </a:prstGeom>
        </p:spPr>
      </p:pic>
      <p:pic>
        <p:nvPicPr>
          <p:cNvPr id="14" name="Graphic 13">
            <a:extLst>
              <a:ext uri="{FF2B5EF4-FFF2-40B4-BE49-F238E27FC236}">
                <a16:creationId xmlns:a16="http://schemas.microsoft.com/office/drawing/2014/main" id="{3E0C1FED-A470-284A-808B-B785E9F41079}"/>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442618" y="1272901"/>
            <a:ext cx="914400" cy="914400"/>
          </a:xfrm>
          <a:prstGeom prst="rect">
            <a:avLst/>
          </a:prstGeom>
        </p:spPr>
      </p:pic>
      <p:pic>
        <p:nvPicPr>
          <p:cNvPr id="16" name="Graphic 15">
            <a:extLst>
              <a:ext uri="{FF2B5EF4-FFF2-40B4-BE49-F238E27FC236}">
                <a16:creationId xmlns:a16="http://schemas.microsoft.com/office/drawing/2014/main" id="{DEC05001-A9DB-2B4B-B43B-2E7DDE5E72D6}"/>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458660" y="4740526"/>
            <a:ext cx="914400" cy="914400"/>
          </a:xfrm>
          <a:prstGeom prst="rect">
            <a:avLst/>
          </a:prstGeom>
        </p:spPr>
      </p:pic>
    </p:spTree>
    <p:custDataLst>
      <p:tags r:id="rId1"/>
    </p:custDataLst>
    <p:extLst>
      <p:ext uri="{BB962C8B-B14F-4D97-AF65-F5344CB8AC3E}">
        <p14:creationId xmlns:p14="http://schemas.microsoft.com/office/powerpoint/2010/main" val="6592704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5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marL="0" marR="0" indent="0" algn="ctr" defTabSz="914400" rtl="0" eaLnBrk="1" fontAlgn="auto" latinLnBrk="0" hangingPunct="1">
          <a:lnSpc>
            <a:spcPct val="90000"/>
          </a:lnSpc>
          <a:spcBef>
            <a:spcPct val="0"/>
          </a:spcBef>
          <a:spcAft>
            <a:spcPts val="0"/>
          </a:spcAft>
          <a:buClrTx/>
          <a:buSzTx/>
          <a:buFontTx/>
          <a:buNone/>
          <a:tabLst/>
          <a:defRPr kumimoji="0" sz="4000" b="0" i="0" u="none" strike="noStrike" kern="1200" cap="none" spc="0" normalizeH="0" baseline="0" noProof="0" dirty="0">
            <a:ln>
              <a:noFill/>
            </a:ln>
            <a:solidFill>
              <a:srgbClr val="FFFFFF"/>
            </a:solidFill>
            <a:effectLst/>
            <a:uLnTx/>
            <a:uFillTx/>
            <a:latin typeface="+mj-lt"/>
            <a:ea typeface="Amazon Ember" panose="02000000000000000000" pitchFamily="2"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7AEED3A-F2D6-8E4A-84FC-8E5C5DE83D24}">
  <we:reference id="wa104381155" version="1.1.0.0" store="en-US" storeType="OMEX"/>
  <we:alternateReferences>
    <we:reference id="wa104381155" version="1.1.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7</TotalTime>
  <Words>10251</Words>
  <Application>Microsoft Office PowerPoint</Application>
  <PresentationFormat>Widescreen</PresentationFormat>
  <Paragraphs>731</Paragraphs>
  <Slides>54</Slides>
  <Notes>54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Amazon Ember</vt:lpstr>
      <vt:lpstr>Amazon Ember Light</vt:lpstr>
      <vt:lpstr>Arial</vt:lpstr>
      <vt:lpstr>Calibri</vt:lpstr>
      <vt:lpstr>Courier New</vt:lpstr>
      <vt:lpstr>Office Theme</vt:lpstr>
      <vt:lpstr>Módulo 3: Adicionar uma camada  de armazenamento</vt:lpstr>
      <vt:lpstr>Visão geral do módulo</vt:lpstr>
      <vt:lpstr>Objetivos do módulo</vt:lpstr>
      <vt:lpstr>Seção 1: A arquitetura mais simples</vt:lpstr>
      <vt:lpstr>Armazenamento como parte de uma arquitetura maior</vt:lpstr>
      <vt:lpstr>Requisito de negócios da cafeteria</vt:lpstr>
      <vt:lpstr>Seção 2: Usar o Amazon S3</vt:lpstr>
      <vt:lpstr>Amazon S3</vt:lpstr>
      <vt:lpstr>Benefícios do Amazon S3</vt:lpstr>
      <vt:lpstr>Padrões de uso comuns do Amazon S3</vt:lpstr>
      <vt:lpstr>Caso de uso 1 do Amazon S3:  Armazenar e distribuir conteúdo e mídia da Web</vt:lpstr>
      <vt:lpstr>Proteção de buckets e objetos do Amazon S3</vt:lpstr>
      <vt:lpstr>Três abordagens gerais para configurar o acesso </vt:lpstr>
      <vt:lpstr>Considere criptografar objetos no Amazon S3</vt:lpstr>
      <vt:lpstr>Caso de uso 2 do Amazon S3:  hospede sites estáticos</vt:lpstr>
      <vt:lpstr>Melhor prática do Amazon S3: versionamento</vt:lpstr>
      <vt:lpstr>Demonstração: versionamento  do Amazon S3</vt:lpstr>
      <vt:lpstr>Suporte para compartilhamento de recursos  entre origens (CORS)</vt:lpstr>
      <vt:lpstr>Módulo 3 - Laboratório guiado: Hospedar um  site estático </vt:lpstr>
      <vt:lpstr>Laboratório guiado: Tarefas</vt:lpstr>
      <vt:lpstr>Começar o módulo 3 - Laboratório guiado: Hospedar um  site estático  </vt:lpstr>
      <vt:lpstr>Resumo  do laboratório guiado:  principais lições</vt:lpstr>
      <vt:lpstr>Caso de uso 3 do Amazon S3: armazenamento  de dados para computação e análise</vt:lpstr>
      <vt:lpstr>Caso de uso 4 do Amazon S3:  backup e arquivamento de dados críticos</vt:lpstr>
      <vt:lpstr>Modelo de consistência de dados  do Amazon S3</vt:lpstr>
      <vt:lpstr>Principais lições da Seção 2</vt:lpstr>
      <vt:lpstr>Seção 3: Armazenar dados no Amazon S3</vt:lpstr>
      <vt:lpstr>Classes de armazenamento do Amazon S3 e Amazon S3 Glacier </vt:lpstr>
      <vt:lpstr>Políticas de ciclo de vida do Amazon S3</vt:lpstr>
      <vt:lpstr>Custos do Amazon S3</vt:lpstr>
      <vt:lpstr>Principais lições da Seção 3</vt:lpstr>
      <vt:lpstr>Seção 4: Movimentar dados no Amazon S3</vt:lpstr>
      <vt:lpstr>Movimentação de objetos para  o Amazon S3</vt:lpstr>
      <vt:lpstr>Multipart upload</vt:lpstr>
      <vt:lpstr>Amazon S3 Transfer Acceleration </vt:lpstr>
      <vt:lpstr>Demonstração:  S3 Transfer Acceleration</vt:lpstr>
      <vt:lpstr>Movimentação de grandes quantidades  de dados para o Amazon S3: AWS Snowball </vt:lpstr>
      <vt:lpstr>Movimentação de grandes quantidades  de dados para o Amazon S3: AWS Snowmobile</vt:lpstr>
      <vt:lpstr>Principais lições da Seção 4</vt:lpstr>
      <vt:lpstr>Seção 5: Escolher uma região para a arquitetura</vt:lpstr>
      <vt:lpstr>Escolha de uma região: considerações  de conformidade e latência</vt:lpstr>
      <vt:lpstr>Escolha de uma região: disponibilidade  do serviço e considerações de custo</vt:lpstr>
      <vt:lpstr>Módulo 3 –  Laboratório de desafio:  Criar um site estático  para a cafeteria </vt:lpstr>
      <vt:lpstr>A necessidade da empresa: um site simples</vt:lpstr>
      <vt:lpstr>Laboratório de desafio: tarefas </vt:lpstr>
      <vt:lpstr>Laboratório de desafio: produto final </vt:lpstr>
      <vt:lpstr>Comece o Módulo 3 – Laboratório de desafio: Criar um site estático para a cafeteria </vt:lpstr>
      <vt:lpstr>Debate do laboratório  de desafio:  principais lições</vt:lpstr>
      <vt:lpstr>Conclusão do módulo</vt:lpstr>
      <vt:lpstr>Resumo do módulo </vt:lpstr>
      <vt:lpstr>Conclua o teste de conhecimento</vt:lpstr>
      <vt:lpstr>Exemplo de pergunta do exame</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607</cp:revision>
  <cp:lastPrinted>2018-12-10T23:37:28Z</cp:lastPrinted>
  <dcterms:created xsi:type="dcterms:W3CDTF">2019-09-16T17:01:53Z</dcterms:created>
  <dcterms:modified xsi:type="dcterms:W3CDTF">2021-03-29T06:37:52Z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